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59" r:id="rId5"/>
    <p:sldId id="260" r:id="rId6"/>
    <p:sldId id="261" r:id="rId7"/>
    <p:sldId id="263" r:id="rId8"/>
    <p:sldId id="308" r:id="rId9"/>
    <p:sldId id="262" r:id="rId10"/>
    <p:sldId id="264" r:id="rId11"/>
    <p:sldId id="265" r:id="rId12"/>
    <p:sldId id="266" r:id="rId13"/>
    <p:sldId id="267" r:id="rId14"/>
    <p:sldId id="268" r:id="rId15"/>
    <p:sldId id="309" r:id="rId16"/>
    <p:sldId id="310" r:id="rId17"/>
    <p:sldId id="311" r:id="rId18"/>
    <p:sldId id="269" r:id="rId19"/>
    <p:sldId id="270" r:id="rId20"/>
    <p:sldId id="271" r:id="rId21"/>
    <p:sldId id="272" r:id="rId22"/>
    <p:sldId id="273" r:id="rId23"/>
    <p:sldId id="274" r:id="rId24"/>
    <p:sldId id="275" r:id="rId25"/>
    <p:sldId id="276" r:id="rId26"/>
    <p:sldId id="277" r:id="rId27"/>
    <p:sldId id="312" r:id="rId28"/>
    <p:sldId id="314" r:id="rId29"/>
    <p:sldId id="278" r:id="rId30"/>
    <p:sldId id="279" r:id="rId31"/>
    <p:sldId id="315" r:id="rId32"/>
    <p:sldId id="280" r:id="rId33"/>
    <p:sldId id="316" r:id="rId34"/>
    <p:sldId id="281" r:id="rId35"/>
    <p:sldId id="282" r:id="rId36"/>
    <p:sldId id="283" r:id="rId37"/>
    <p:sldId id="284" r:id="rId38"/>
    <p:sldId id="285" r:id="rId39"/>
    <p:sldId id="286" r:id="rId40"/>
    <p:sldId id="287" r:id="rId41"/>
    <p:sldId id="288" r:id="rId42"/>
    <p:sldId id="289" r:id="rId43"/>
    <p:sldId id="290" r:id="rId44"/>
    <p:sldId id="317"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A0C629E3-0035-4E96-A51B-4878E410A294}">
          <p14:sldIdLst>
            <p14:sldId id="256"/>
          </p14:sldIdLst>
        </p14:section>
        <p14:section name="Introduction" id="{BF543B57-E443-4A63-8BD1-4F958BC9E5A5}">
          <p14:sldIdLst>
            <p14:sldId id="257"/>
            <p14:sldId id="258"/>
            <p14:sldId id="259"/>
          </p14:sldIdLst>
        </p14:section>
        <p14:section name="Chapter1" id="{EF6C32FD-F73E-4D8E-9881-EA58FC6AD512}">
          <p14:sldIdLst>
            <p14:sldId id="260"/>
            <p14:sldId id="261"/>
            <p14:sldId id="263"/>
            <p14:sldId id="308"/>
            <p14:sldId id="262"/>
            <p14:sldId id="264"/>
            <p14:sldId id="265"/>
          </p14:sldIdLst>
        </p14:section>
        <p14:section name="Chapter2" id="{A9C9A2CC-E840-4643-B310-E3E2E3C3DD83}">
          <p14:sldIdLst>
            <p14:sldId id="266"/>
            <p14:sldId id="267"/>
            <p14:sldId id="268"/>
            <p14:sldId id="309"/>
            <p14:sldId id="310"/>
            <p14:sldId id="311"/>
            <p14:sldId id="269"/>
            <p14:sldId id="270"/>
            <p14:sldId id="271"/>
            <p14:sldId id="272"/>
          </p14:sldIdLst>
        </p14:section>
        <p14:section name="Chapter3" id="{D3751DB1-849B-41E3-8385-EE6C4CE0F7C3}">
          <p14:sldIdLst>
            <p14:sldId id="273"/>
            <p14:sldId id="274"/>
            <p14:sldId id="275"/>
            <p14:sldId id="276"/>
            <p14:sldId id="277"/>
            <p14:sldId id="312"/>
            <p14:sldId id="314"/>
            <p14:sldId id="278"/>
            <p14:sldId id="279"/>
          </p14:sldIdLst>
        </p14:section>
        <p14:section name="SOLID" id="{E6DE84AD-FE11-43FA-A65B-28E1E98672F9}">
          <p14:sldIdLst>
            <p14:sldId id="315"/>
          </p14:sldIdLst>
        </p14:section>
        <p14:section name="Chapter4" id="{88EF956C-9015-43C1-AC07-3658C2A646BC}">
          <p14:sldIdLst>
            <p14:sldId id="280"/>
            <p14:sldId id="316"/>
            <p14:sldId id="281"/>
            <p14:sldId id="282"/>
            <p14:sldId id="283"/>
            <p14:sldId id="284"/>
            <p14:sldId id="285"/>
            <p14:sldId id="286"/>
            <p14:sldId id="287"/>
          </p14:sldIdLst>
        </p14:section>
        <p14:section name="Chapter5" id="{2498EC40-C10E-43ED-B111-EF368B416091}">
          <p14:sldIdLst>
            <p14:sldId id="288"/>
            <p14:sldId id="289"/>
            <p14:sldId id="290"/>
            <p14:sldId id="317"/>
          </p14:sldIdLst>
        </p14:section>
        <p14:section name="Chapter6" id="{6D073787-E1DD-4444-85FB-23F93D7F9862}">
          <p14:sldIdLst>
            <p14:sldId id="291"/>
            <p14:sldId id="292"/>
          </p14:sldIdLst>
        </p14:section>
        <p14:section name="Chapter7" id="{1F0550FC-6B35-42E5-8C73-189EC5DECDB1}">
          <p14:sldIdLst>
            <p14:sldId id="293"/>
            <p14:sldId id="294"/>
            <p14:sldId id="295"/>
            <p14:sldId id="296"/>
          </p14:sldIdLst>
        </p14:section>
        <p14:section name="Chapter8" id="{D59B348F-0F0D-450B-A53D-BDDCDC28271B}">
          <p14:sldIdLst>
            <p14:sldId id="297"/>
            <p14:sldId id="298"/>
            <p14:sldId id="299"/>
            <p14:sldId id="300"/>
          </p14:sldIdLst>
        </p14:section>
        <p14:section name="Chapter9" id="{161CD9B6-A802-4A08-A22C-8E4E552C7AB6}">
          <p14:sldIdLst>
            <p14:sldId id="301"/>
            <p14:sldId id="302"/>
          </p14:sldIdLst>
        </p14:section>
        <p14:section name="Chapter10" id="{D23D877F-C20B-43A3-900B-ADD96942A3D8}">
          <p14:sldIdLst>
            <p14:sldId id="303"/>
            <p14:sldId id="304"/>
            <p14:sldId id="305"/>
            <p14:sldId id="306"/>
            <p14:sldId id="3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hzad" initials="B" lastIdx="3" clrIdx="0">
    <p:extLst>
      <p:ext uri="{19B8F6BF-5375-455C-9EA6-DF929625EA0E}">
        <p15:presenceInfo xmlns:p15="http://schemas.microsoft.com/office/powerpoint/2012/main" userId="Behz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59902" autoAdjust="0"/>
  </p:normalViewPr>
  <p:slideViewPr>
    <p:cSldViewPr snapToGrid="0">
      <p:cViewPr varScale="1">
        <p:scale>
          <a:sx n="52" d="100"/>
          <a:sy n="52" d="100"/>
        </p:scale>
        <p:origin x="193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3T14:31:17.824" idx="2">
    <p:pos x="7680" y="0"/>
    <p:text>قانون پیشاهنگان پسر:
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check-out کد به منبع، كد خود را كمي تميزتر از زماني كه آن را check-in کرده بوديم کنیم، كد به سادگي نمي تواند کثیف و درهم ریخته شود.</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E08DD-319A-4C77-8709-D0EC55C81C51}"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C2C4C-7B8E-4189-A440-B7A43E2F04E4}" type="slidenum">
              <a:rPr lang="en-US" smtClean="0"/>
              <a:t>‹#›</a:t>
            </a:fld>
            <a:endParaRPr lang="en-US"/>
          </a:p>
        </p:txBody>
      </p:sp>
    </p:spTree>
    <p:extLst>
      <p:ext uri="{BB962C8B-B14F-4D97-AF65-F5344CB8AC3E}">
        <p14:creationId xmlns:p14="http://schemas.microsoft.com/office/powerpoint/2010/main" val="135911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a:t>
            </a:fld>
            <a:endParaRPr lang="en-US"/>
          </a:p>
        </p:txBody>
      </p:sp>
    </p:spTree>
    <p:extLst>
      <p:ext uri="{BB962C8B-B14F-4D97-AF65-F5344CB8AC3E}">
        <p14:creationId xmlns:p14="http://schemas.microsoft.com/office/powerpoint/2010/main" val="184073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نمونه کد کثیف است: نام متغیرها منظور یا وظیفه و هدف را برای ما نشان نمی دهد.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14</a:t>
            </a:fld>
            <a:endParaRPr lang="en-US"/>
          </a:p>
        </p:txBody>
      </p:sp>
    </p:spTree>
    <p:extLst>
      <p:ext uri="{BB962C8B-B14F-4D97-AF65-F5344CB8AC3E}">
        <p14:creationId xmlns:p14="http://schemas.microsoft.com/office/powerpoint/2010/main" val="305269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چرا اینکه بگوییم این کد چیکار میکند سخت است؟</a:t>
            </a:r>
          </a:p>
          <a:p>
            <a:pPr algn="r" rtl="1"/>
            <a:r>
              <a:rPr lang="fa-IR" dirty="0"/>
              <a:t>تنها ۳ متغیر وجود دارد</a:t>
            </a:r>
          </a:p>
          <a:p>
            <a:pPr algn="r" rtl="1"/>
            <a:r>
              <a:rPr lang="fa-IR" dirty="0"/>
              <a:t>حتی هیچ کلاس و یا حتی چندریختی هم وجود ندارد</a:t>
            </a:r>
          </a:p>
          <a:p>
            <a:pPr algn="r" rtl="1"/>
            <a:r>
              <a:rPr lang="fa-IR" dirty="0"/>
              <a:t>مشکل در سادگی کد نیست!</a:t>
            </a:r>
          </a:p>
          <a:p>
            <a:pPr algn="r" rtl="1"/>
            <a:r>
              <a:rPr lang="fa-IR" dirty="0"/>
              <a:t>در میزان قابل فهم بودن کد است.</a:t>
            </a:r>
          </a:p>
          <a:p>
            <a:pPr algn="r" rtl="1"/>
            <a:r>
              <a:rPr lang="fa-IR" dirty="0"/>
              <a:t>برای قابل فهم بودن این کد باید بدانیم:</a:t>
            </a:r>
          </a:p>
          <a:p>
            <a:pPr marL="228600" indent="-228600" algn="r" rtl="1">
              <a:buAutoNum type="arabicPeriod"/>
            </a:pPr>
            <a:r>
              <a:rPr lang="fa-IR" dirty="0"/>
              <a:t>چه نوع هایی در لیست وجود دارد</a:t>
            </a:r>
          </a:p>
          <a:p>
            <a:pPr marL="228600" indent="-228600" algn="r" rtl="1">
              <a:buAutoNum type="arabicPeriod"/>
            </a:pPr>
            <a:r>
              <a:rPr lang="fa-IR" dirty="0"/>
              <a:t>اهمیت یک زیر مجموعه در لیست چیست؟</a:t>
            </a:r>
          </a:p>
          <a:p>
            <a:pPr marL="228600" indent="-228600" algn="r" rtl="1">
              <a:buAutoNum type="arabicPeriod"/>
            </a:pPr>
            <a:r>
              <a:rPr lang="fa-IR" dirty="0"/>
              <a:t>ارزش وجودی ۴ چیست؟</a:t>
            </a:r>
          </a:p>
          <a:p>
            <a:pPr marL="0" indent="0" algn="r" rtl="1">
              <a:buNone/>
            </a:pPr>
            <a:r>
              <a:rPr lang="fa-IR" dirty="0"/>
              <a:t>....</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15</a:t>
            </a:fld>
            <a:endParaRPr lang="en-US"/>
          </a:p>
        </p:txBody>
      </p:sp>
    </p:spTree>
    <p:extLst>
      <p:ext uri="{BB962C8B-B14F-4D97-AF65-F5344CB8AC3E}">
        <p14:creationId xmlns:p14="http://schemas.microsoft.com/office/powerpoint/2010/main" val="38400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دقیقا همان کد قبلی است ولی با تغییر نام متغییرها</a:t>
            </a:r>
          </a:p>
          <a:p>
            <a:pPr marL="0" indent="0" algn="r" rtl="1">
              <a:buNone/>
            </a:pPr>
            <a:r>
              <a:rPr lang="fa-IR" dirty="0"/>
              <a:t>آیا بهتر شد؟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16</a:t>
            </a:fld>
            <a:endParaRPr lang="en-US"/>
          </a:p>
        </p:txBody>
      </p:sp>
    </p:spTree>
    <p:extLst>
      <p:ext uri="{BB962C8B-B14F-4D97-AF65-F5344CB8AC3E}">
        <p14:creationId xmlns:p14="http://schemas.microsoft.com/office/powerpoint/2010/main" val="235752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چطور؟</a:t>
            </a:r>
          </a:p>
          <a:p>
            <a:pPr marL="0" indent="0" algn="r" rtl="1">
              <a:buNone/>
            </a:pPr>
            <a:r>
              <a:rPr lang="fa-IR" dirty="0"/>
              <a:t>کلاس سل داریم.</a:t>
            </a:r>
          </a:p>
          <a:p>
            <a:pPr marL="0" indent="0" algn="r" rtl="1">
              <a:buNone/>
            </a:pPr>
            <a:r>
              <a:rPr lang="fa-IR" dirty="0"/>
              <a:t>و فلگ ها داخل کلاس هستند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17</a:t>
            </a:fld>
            <a:endParaRPr lang="en-US"/>
          </a:p>
        </p:txBody>
      </p:sp>
    </p:spTree>
    <p:extLst>
      <p:ext uri="{BB962C8B-B14F-4D97-AF65-F5344CB8AC3E}">
        <p14:creationId xmlns:p14="http://schemas.microsoft.com/office/powerpoint/2010/main" val="83611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18</a:t>
            </a:fld>
            <a:endParaRPr lang="en-US"/>
          </a:p>
        </p:txBody>
      </p:sp>
    </p:spTree>
    <p:extLst>
      <p:ext uri="{BB962C8B-B14F-4D97-AF65-F5344CB8AC3E}">
        <p14:creationId xmlns:p14="http://schemas.microsoft.com/office/powerpoint/2010/main" val="4195517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19</a:t>
            </a:fld>
            <a:endParaRPr lang="en-US"/>
          </a:p>
        </p:txBody>
      </p:sp>
    </p:spTree>
    <p:extLst>
      <p:ext uri="{BB962C8B-B14F-4D97-AF65-F5344CB8AC3E}">
        <p14:creationId xmlns:p14="http://schemas.microsoft.com/office/powerpoint/2010/main" val="560765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نام گذاری مجارستانی: در قدیم، زبان فورترن، بخاطر محدودیت حجم حافظه و کامپایلر نیاز بود که همه چیز کوتاه تر گردد،‌ این در آن زمان مرسوم بود ولی حالا دیگر این محدودیت‌ها وجود ندارد و سادگی و قابل فهم بودن اهمیت دارد!</a:t>
            </a:r>
          </a:p>
          <a:p>
            <a:pPr marL="171450" indent="-171450" algn="r" rtl="1">
              <a:buFont typeface="Arial" panose="020B0604020202020204" pitchFamily="34" charset="0"/>
              <a:buChar char="•"/>
            </a:pPr>
            <a:r>
              <a:rPr lang="fa-IR" dirty="0"/>
              <a:t>نام‌های تک حرفی فقط در حالت </a:t>
            </a:r>
            <a:r>
              <a:rPr lang="en-US" dirty="0"/>
              <a:t>for</a:t>
            </a:r>
            <a:r>
              <a:rPr lang="fa-IR" dirty="0"/>
              <a:t> برای </a:t>
            </a:r>
            <a:r>
              <a:rPr lang="en-US" dirty="0"/>
              <a:t>I, j, k</a:t>
            </a:r>
            <a:r>
              <a:rPr lang="fa-IR" dirty="0"/>
              <a:t> استثنا قابل استفاده هستند.</a:t>
            </a:r>
          </a:p>
          <a:p>
            <a:pPr marL="171450" indent="-171450" algn="r" rtl="1">
              <a:buFont typeface="Arial" panose="020B0604020202020204" pitchFamily="34" charset="0"/>
              <a:buChar char="•"/>
            </a:pPr>
            <a:r>
              <a:rPr lang="fa-IR" dirty="0"/>
              <a:t>نام یک کلاس نباید فعل باشد و نام متد باید فعل داشته باشد.</a:t>
            </a:r>
          </a:p>
          <a:p>
            <a:pPr marL="171450" indent="-171450" algn="r" rtl="1">
              <a:buFont typeface="Arial" panose="020B0604020202020204" pitchFamily="34" charset="0"/>
              <a:buChar char="•"/>
            </a:pPr>
            <a:r>
              <a:rPr lang="fa-IR" dirty="0"/>
              <a:t>در مثال کلاس </a:t>
            </a:r>
            <a:r>
              <a:rPr lang="en-US" dirty="0"/>
              <a:t>Complex</a:t>
            </a:r>
            <a:r>
              <a:rPr lang="fa-IR" dirty="0"/>
              <a:t> بالا، میگوید وقتی تعداد توابع سازنده یک کلاس بیش از حد باشد، از متدهای </a:t>
            </a:r>
            <a:r>
              <a:rPr lang="en-US" dirty="0"/>
              <a:t>static</a:t>
            </a:r>
            <a:r>
              <a:rPr lang="fa-IR" dirty="0"/>
              <a:t> با نام‌هایی که عملکرد آن آرگمان را توصیف میکند استفاده کنید. یا همان فکتوری های مختف برای آن کلاس تعریف کنید.</a:t>
            </a:r>
          </a:p>
        </p:txBody>
      </p:sp>
      <p:sp>
        <p:nvSpPr>
          <p:cNvPr id="4" name="Slide Number Placeholder 3"/>
          <p:cNvSpPr>
            <a:spLocks noGrp="1"/>
          </p:cNvSpPr>
          <p:nvPr>
            <p:ph type="sldNum" sz="quarter" idx="5"/>
          </p:nvPr>
        </p:nvSpPr>
        <p:spPr/>
        <p:txBody>
          <a:bodyPr/>
          <a:lstStyle/>
          <a:p>
            <a:fld id="{298C2C4C-7B8E-4189-A440-B7A43E2F04E4}" type="slidenum">
              <a:rPr lang="en-US" smtClean="0"/>
              <a:t>20</a:t>
            </a:fld>
            <a:endParaRPr lang="en-US"/>
          </a:p>
        </p:txBody>
      </p:sp>
    </p:spTree>
    <p:extLst>
      <p:ext uri="{BB962C8B-B14F-4D97-AF65-F5344CB8AC3E}">
        <p14:creationId xmlns:p14="http://schemas.microsoft.com/office/powerpoint/2010/main" val="2094967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بجای استفاده از نام های گیج کننده دامنه برنامه یا بیزینس، از اسامی قوانین علوم کامپیوتر، الگوریتم‌ها، الگوها </a:t>
            </a:r>
            <a:r>
              <a:rPr lang="en-US" dirty="0" err="1"/>
              <a:t>DesignPatterns</a:t>
            </a:r>
            <a:r>
              <a:rPr lang="fa-IR" dirty="0"/>
              <a:t> و یا قوانین ریاضی استفاده کنید، زیرا همه ی کسانی که کدهای شما را میخوانند برنامه نویس هستند. مثل </a:t>
            </a:r>
            <a:r>
              <a:rPr lang="en-US" dirty="0" err="1"/>
              <a:t>JobQueue</a:t>
            </a:r>
            <a:r>
              <a:rPr lang="en-US" dirty="0"/>
              <a:t>, DNS, </a:t>
            </a:r>
            <a:r>
              <a:rPr lang="en-US" dirty="0" err="1"/>
              <a:t>AccountVisitor</a:t>
            </a:r>
            <a:r>
              <a:rPr lang="en-US" dirty="0"/>
              <a:t>, Tree</a:t>
            </a: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اسامی مربوط به نام برنامه یا شرکت را اول کلاس ها اضافه نکنید. برای مثال اگر کلمه </a:t>
            </a:r>
            <a:r>
              <a:rPr lang="en-US" dirty="0" err="1"/>
              <a:t>Tg</a:t>
            </a:r>
            <a:r>
              <a:rPr lang="fa-IR" dirty="0"/>
              <a:t> که مخففه </a:t>
            </a:r>
            <a:r>
              <a:rPr lang="en-US" dirty="0" err="1"/>
              <a:t>Taaghche</a:t>
            </a:r>
            <a:r>
              <a:rPr lang="fa-IR" dirty="0"/>
              <a:t> است را اول کلاس‌های برنامه تان اضافه کنید یک ایده بدی را ساخته اید، چرا که با اینکار </a:t>
            </a:r>
            <a:r>
              <a:rPr lang="en-US" dirty="0"/>
              <a:t>IDE</a:t>
            </a:r>
            <a:r>
              <a:rPr lang="fa-IR" dirty="0"/>
              <a:t> یا محیط توسعه را گمراه میکنید. برای مثال زمان تایپ حرف </a:t>
            </a:r>
            <a:r>
              <a:rPr lang="en-US" dirty="0"/>
              <a:t>T</a:t>
            </a:r>
            <a:r>
              <a:rPr lang="fa-IR" dirty="0"/>
              <a:t> یک طومار از تمام کلاس‌ها به شما نمایش داده خواهد شد و این کمکی به شما نخواهد کرد.</a:t>
            </a:r>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fa-IR" dirty="0"/>
          </a:p>
          <a:p>
            <a:pPr algn="r" rtl="1"/>
            <a:r>
              <a:rPr lang="fa-IR" dirty="0"/>
              <a:t>سخن پایانی:</a:t>
            </a:r>
          </a:p>
          <a:p>
            <a:pPr algn="r" rtl="1"/>
            <a:r>
              <a:rPr lang="fa-IR" dirty="0"/>
              <a:t>از ابزارهای </a:t>
            </a:r>
            <a:r>
              <a:rPr lang="en-US" dirty="0"/>
              <a:t>Refactoring</a:t>
            </a:r>
            <a:r>
              <a:rPr lang="fa-IR" dirty="0"/>
              <a:t> خود </a:t>
            </a:r>
            <a:r>
              <a:rPr lang="en-US" dirty="0"/>
              <a:t>IDE</a:t>
            </a:r>
            <a:r>
              <a:rPr lang="fa-IR" dirty="0"/>
              <a:t> استفاده کنید تا مشکلات نام گذاری وخود یا کدهای دیگران را حل کنید.</a:t>
            </a:r>
          </a:p>
          <a:p>
            <a:pPr algn="r" rtl="1"/>
            <a:r>
              <a:rPr lang="fa-IR" dirty="0"/>
              <a:t>کدهای برنامه نویس باهوش رو فقط یک برنامه نویس باهوش میتونه بخونه، ولی کد برنامه نویسان خبره و حرفه ای را هر برنامه نویسی متوجه میشه.</a:t>
            </a:r>
            <a:endParaRPr lang="en-US" dirty="0"/>
          </a:p>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21</a:t>
            </a:fld>
            <a:endParaRPr lang="en-US"/>
          </a:p>
        </p:txBody>
      </p:sp>
    </p:spTree>
    <p:extLst>
      <p:ext uri="{BB962C8B-B14F-4D97-AF65-F5344CB8AC3E}">
        <p14:creationId xmlns:p14="http://schemas.microsoft.com/office/powerpoint/2010/main" val="2766512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وظایف توابه باید کوچک و یک کار واحد باشد.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22</a:t>
            </a:fld>
            <a:endParaRPr lang="en-US"/>
          </a:p>
        </p:txBody>
      </p:sp>
    </p:spTree>
    <p:extLst>
      <p:ext uri="{BB962C8B-B14F-4D97-AF65-F5344CB8AC3E}">
        <p14:creationId xmlns:p14="http://schemas.microsoft.com/office/powerpoint/2010/main" val="131222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توابع معمولا به سختی به ۲۰خط می رسند و طول هر سطر از ۱۵۰ کاراکتر بیشتر نمی شود. </a:t>
            </a:r>
          </a:p>
          <a:p>
            <a:pPr algn="r" rtl="1"/>
            <a:r>
              <a:rPr lang="fa-IR" dirty="0"/>
              <a:t>عمق سطوح تو در تو در توابع بیش از ۲ سطح نباید باشد.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23</a:t>
            </a:fld>
            <a:endParaRPr lang="en-US"/>
          </a:p>
        </p:txBody>
      </p:sp>
    </p:spTree>
    <p:extLst>
      <p:ext uri="{BB962C8B-B14F-4D97-AF65-F5344CB8AC3E}">
        <p14:creationId xmlns:p14="http://schemas.microsoft.com/office/powerpoint/2010/main" val="199872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کلین کد چیست؟</a:t>
            </a:r>
          </a:p>
          <a:p>
            <a:pPr algn="r" rtl="1"/>
            <a:endParaRPr lang="fa-IR" dirty="0"/>
          </a:p>
          <a:p>
            <a:pPr marL="171450" indent="-171450" algn="r" rtl="1">
              <a:buFont typeface="Arial" panose="020B0604020202020204" pitchFamily="34" charset="0"/>
              <a:buChar char="•"/>
            </a:pPr>
            <a:r>
              <a:rPr lang="fa-IR" dirty="0"/>
              <a:t>توجه به جزئیات مانند نشت حافظه، انحصار متقابل، نامگذاری های ناسازگار</a:t>
            </a:r>
          </a:p>
          <a:p>
            <a:pPr marL="171450" indent="-171450" algn="r" rtl="1">
              <a:buFont typeface="Arial" panose="020B0604020202020204" pitchFamily="34" charset="0"/>
              <a:buChar char="•"/>
            </a:pPr>
            <a:r>
              <a:rPr lang="fa-IR" dirty="0"/>
              <a:t>کد کوچک نسبت به کد بزرگتر بهتر است</a:t>
            </a:r>
          </a:p>
          <a:p>
            <a:pPr marL="171450" indent="-171450" algn="r" rtl="1">
              <a:buFont typeface="Arial" panose="020B0604020202020204" pitchFamily="34" charset="0"/>
              <a:buChar char="•"/>
            </a:pPr>
            <a:r>
              <a:rPr lang="fa-IR" dirty="0"/>
              <a:t>کد با کامنت مفید</a:t>
            </a:r>
          </a:p>
          <a:p>
            <a:pPr marL="171450" indent="-171450" algn="r" rtl="1">
              <a:buFont typeface="Arial" panose="020B0604020202020204" pitchFamily="34" charset="0"/>
              <a:buChar char="•"/>
            </a:pPr>
            <a:r>
              <a:rPr lang="fa-IR" dirty="0"/>
              <a:t>کد بدون تست هرچند تمیز، بدرد نمی خورد. تمام کدها باید پاس شوند</a:t>
            </a:r>
          </a:p>
          <a:p>
            <a:pPr marL="171450" indent="-171450" algn="r" rtl="1">
              <a:buFont typeface="Arial" panose="020B0604020202020204" pitchFamily="34" charset="0"/>
              <a:buChar char="•"/>
            </a:pPr>
            <a:r>
              <a:rPr lang="fa-IR" dirty="0"/>
              <a:t>کد مراقبت شده، وقت صرف شده به حدی که اگر بخواهید بهبود دهید به جایی که هستید برمیگردید</a:t>
            </a:r>
          </a:p>
          <a:p>
            <a:pPr marL="171450" indent="-171450" algn="r" rtl="1">
              <a:buFont typeface="Arial" panose="020B0604020202020204" pitchFamily="34" charset="0"/>
              <a:buChar char="•"/>
            </a:pPr>
            <a:r>
              <a:rPr lang="fa-IR" dirty="0"/>
              <a:t>تمام ایده طراحی سیستم با در کد بیان شود</a:t>
            </a:r>
          </a:p>
          <a:p>
            <a:pPr marL="171450" indent="-171450" algn="r" rtl="1">
              <a:buFont typeface="Arial" panose="020B0604020202020204" pitchFamily="34" charset="0"/>
              <a:buChar char="•"/>
            </a:pPr>
            <a:r>
              <a:rPr lang="fa-IR" dirty="0"/>
              <a:t>تکرار ممنوع</a:t>
            </a:r>
          </a:p>
          <a:p>
            <a:pPr marL="171450" indent="-171450" algn="r" rtl="1">
              <a:buFont typeface="Arial" panose="020B0604020202020204" pitchFamily="34" charset="0"/>
              <a:buChar char="•"/>
            </a:pPr>
            <a:r>
              <a:rPr lang="fa-IR" dirty="0"/>
              <a:t>نام های با معنی</a:t>
            </a:r>
          </a:p>
          <a:p>
            <a:pPr marL="171450" indent="-171450" algn="r" rtl="1">
              <a:buFont typeface="Arial" panose="020B0604020202020204" pitchFamily="34" charset="0"/>
              <a:buChar char="•"/>
            </a:pPr>
            <a:r>
              <a:rPr lang="fa-IR" dirty="0"/>
              <a:t>کار و وظیفه واحد برای متدها و کلاسها (شکستن به چندین کلاس تک وظیفه ای یا استفاده از کلاس های انتزاعی)</a:t>
            </a:r>
          </a:p>
          <a:p>
            <a:pPr marL="171450" indent="-171450" algn="r" rtl="1">
              <a:buFont typeface="Arial" panose="020B0604020202020204" pitchFamily="34" charset="0"/>
              <a:buChar char="•"/>
            </a:pPr>
            <a:r>
              <a:rPr lang="fa-IR" dirty="0"/>
              <a:t>تعداد موجودیت ها را به حداقل برسانیم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a:t>
            </a:fld>
            <a:endParaRPr lang="en-US"/>
          </a:p>
        </p:txBody>
      </p:sp>
    </p:spTree>
    <p:extLst>
      <p:ext uri="{BB962C8B-B14F-4D97-AF65-F5344CB8AC3E}">
        <p14:creationId xmlns:p14="http://schemas.microsoft.com/office/powerpoint/2010/main" val="21595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اینکه نام تابع طولانی بشود نترسید.</a:t>
            </a:r>
          </a:p>
          <a:p>
            <a:pPr marL="171450" indent="-171450" algn="r" rtl="1">
              <a:buFont typeface="Arial" panose="020B0604020202020204" pitchFamily="34" charset="0"/>
              <a:buChar char="•"/>
            </a:pPr>
            <a:r>
              <a:rPr lang="fa-IR" dirty="0"/>
              <a:t>نام توضیحی طولانی بهتر است از نام کوتاه بی معنی و گمراه کننده</a:t>
            </a:r>
          </a:p>
          <a:p>
            <a:pPr marL="171450" indent="-171450" algn="r" rtl="1">
              <a:buFont typeface="Arial" panose="020B0604020202020204" pitchFamily="34" charset="0"/>
              <a:buChar char="•"/>
            </a:pPr>
            <a:r>
              <a:rPr lang="fa-IR" dirty="0"/>
              <a:t>نام توضیحی طولانی بهتر است از توضیحات طولانی روی متدها</a:t>
            </a:r>
          </a:p>
          <a:p>
            <a:pPr marL="171450" indent="-171450" algn="r" rtl="1">
              <a:buFont typeface="Arial" panose="020B0604020202020204" pitchFamily="34" charset="0"/>
              <a:buChar char="•"/>
            </a:pPr>
            <a:r>
              <a:rPr lang="fa-IR" dirty="0"/>
              <a:t>کدها را از بالا به پایین بخوانیم</a:t>
            </a:r>
          </a:p>
          <a:p>
            <a:pPr marL="171450" indent="-171450" algn="r" rtl="1">
              <a:buFont typeface="Arial" panose="020B0604020202020204" pitchFamily="34" charset="0"/>
              <a:buChar char="•"/>
            </a:pPr>
            <a:r>
              <a:rPr lang="fa-IR" dirty="0"/>
              <a:t>برای یک مفهوم چند اسم انتخاب نکنید، برای مثال </a:t>
            </a:r>
            <a:r>
              <a:rPr lang="en-US" dirty="0"/>
              <a:t>add, attach, append, insert</a:t>
            </a:r>
          </a:p>
          <a:p>
            <a:pPr marL="171450" indent="-171450" algn="r" rtl="1">
              <a:buFont typeface="Arial" panose="020B0604020202020204" pitchFamily="34" charset="0"/>
              <a:buChar char="•"/>
            </a:pPr>
            <a:r>
              <a:rPr lang="fa-IR" dirty="0"/>
              <a:t>اجتناب از </a:t>
            </a:r>
            <a:r>
              <a:rPr lang="en-US" dirty="0"/>
              <a:t>Switch-case</a:t>
            </a:r>
            <a:r>
              <a:rPr lang="fa-IR" dirty="0"/>
              <a:t> ها زیرا:</a:t>
            </a:r>
          </a:p>
          <a:p>
            <a:pPr marL="628650" lvl="1" indent="-171450" algn="r" rtl="1">
              <a:buFont typeface="Arial" panose="020B0604020202020204" pitchFamily="34" charset="0"/>
              <a:buChar char="•"/>
            </a:pPr>
            <a:r>
              <a:rPr lang="fa-IR" dirty="0"/>
              <a:t>توابع را بزرگ میکنند و نوع های جدید بزرگتر هم میکنند</a:t>
            </a:r>
          </a:p>
          <a:p>
            <a:pPr marL="628650" lvl="1" indent="-171450" algn="r" rtl="1">
              <a:buFont typeface="Arial" panose="020B0604020202020204" pitchFamily="34" charset="0"/>
              <a:buChar char="•"/>
            </a:pPr>
            <a:r>
              <a:rPr lang="fa-IR" dirty="0"/>
              <a:t>به وضوح بیشتر از یک کار انجام می دهیم و این قانون اول </a:t>
            </a:r>
            <a:r>
              <a:rPr lang="en-US" dirty="0"/>
              <a:t>SOLID</a:t>
            </a:r>
            <a:r>
              <a:rPr lang="fa-IR" dirty="0"/>
              <a:t> را نقض می کند. </a:t>
            </a:r>
          </a:p>
          <a:p>
            <a:pPr marL="628650" lvl="1" indent="-171450" algn="r" rtl="1">
              <a:buFont typeface="Arial" panose="020B0604020202020204" pitchFamily="34" charset="0"/>
              <a:buChar char="•"/>
            </a:pPr>
            <a:r>
              <a:rPr lang="fa-IR" dirty="0"/>
              <a:t>اصل دوم یعنی باز و بسته بودن در </a:t>
            </a:r>
            <a:r>
              <a:rPr lang="en-US" dirty="0"/>
              <a:t>SOLID</a:t>
            </a:r>
            <a:r>
              <a:rPr lang="fa-IR" dirty="0"/>
              <a:t>‌هم نقض شده است. زیرا نوع جدید باعث تغییر کد متد می شود.</a:t>
            </a:r>
          </a:p>
          <a:p>
            <a:pPr marL="628650" lvl="1" indent="-171450" algn="r" rtl="1">
              <a:buFont typeface="Arial" panose="020B0604020202020204" pitchFamily="34" charset="0"/>
              <a:buChar char="•"/>
            </a:pPr>
            <a:r>
              <a:rPr lang="fa-IR" dirty="0"/>
              <a:t>مشکل بزرگتر نام توابع است، که برای همچین تابعی چندین اسم میتوان انتخاب کرد مثل: </a:t>
            </a:r>
            <a:r>
              <a:rPr lang="en-US" dirty="0" err="1"/>
              <a:t>isPayday</a:t>
            </a:r>
            <a:r>
              <a:rPr lang="fa-IR" dirty="0"/>
              <a:t> یا </a:t>
            </a:r>
            <a:r>
              <a:rPr lang="en-US" dirty="0" err="1"/>
              <a:t>deliveryPay</a:t>
            </a:r>
            <a:r>
              <a:rPr lang="fa-IR" dirty="0"/>
              <a:t> و ...</a:t>
            </a:r>
          </a:p>
          <a:p>
            <a:pPr marL="628650" lvl="1" indent="-171450" algn="r" rtl="1">
              <a:buFont typeface="Arial" panose="020B0604020202020204" pitchFamily="34" charset="0"/>
              <a:buChar char="•"/>
            </a:pPr>
            <a:r>
              <a:rPr lang="fa-IR" dirty="0"/>
              <a:t>راه حل:</a:t>
            </a:r>
          </a:p>
          <a:p>
            <a:pPr marL="1085850" lvl="2" indent="-171450" algn="r" rtl="1">
              <a:buFont typeface="Arial" panose="020B0604020202020204" pitchFamily="34" charset="0"/>
              <a:buChar char="•"/>
            </a:pPr>
            <a:r>
              <a:rPr lang="fa-IR" dirty="0"/>
              <a:t>چند ریختی و پترن </a:t>
            </a:r>
            <a:r>
              <a:rPr lang="en-US" dirty="0"/>
              <a:t>Abstraction Factory</a:t>
            </a:r>
            <a:r>
              <a:rPr lang="fa-IR" dirty="0"/>
              <a:t>‌ است</a:t>
            </a:r>
            <a:endParaRPr lang="en-US"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24</a:t>
            </a:fld>
            <a:endParaRPr lang="en-US"/>
          </a:p>
        </p:txBody>
      </p:sp>
    </p:spTree>
    <p:extLst>
      <p:ext uri="{BB962C8B-B14F-4D97-AF65-F5344CB8AC3E}">
        <p14:creationId xmlns:p14="http://schemas.microsoft.com/office/powerpoint/2010/main" val="2970785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بیشتر از ۳ پارامتر در توابع خوب نیست و تاکید کتاب بر روی ساده کردن پارامترهاست زیرا بیشتر از خواندن نام توابع ذهن را درگیر میکنند.</a:t>
            </a:r>
          </a:p>
          <a:p>
            <a:pPr marL="171450" indent="-171450" algn="r" rtl="1">
              <a:buFont typeface="Arial" panose="020B0604020202020204" pitchFamily="34" charset="0"/>
              <a:buChar char="•"/>
            </a:pPr>
            <a:r>
              <a:rPr lang="fa-IR" dirty="0"/>
              <a:t>استفاده کردن از آرگمان خروجی </a:t>
            </a:r>
            <a:r>
              <a:rPr lang="en-US" dirty="0"/>
              <a:t>out</a:t>
            </a:r>
            <a:r>
              <a:rPr lang="fa-IR" dirty="0"/>
              <a:t> بسیار گیج کننده است و بهتر است مقدار را تابع بازگشت دهد یا همان </a:t>
            </a:r>
            <a:r>
              <a:rPr lang="en-US" dirty="0"/>
              <a:t>return</a:t>
            </a:r>
            <a:r>
              <a:rPr lang="fa-IR" dirty="0"/>
              <a:t>‌ کند.</a:t>
            </a:r>
          </a:p>
          <a:p>
            <a:pPr marL="171450" indent="-171450" algn="r" rtl="1">
              <a:buFont typeface="Arial" panose="020B0604020202020204" pitchFamily="34" charset="0"/>
              <a:buChar char="•"/>
            </a:pPr>
            <a:r>
              <a:rPr lang="fa-IR" dirty="0"/>
              <a:t>از آرگمان های </a:t>
            </a:r>
            <a:r>
              <a:rPr lang="en-US" dirty="0"/>
              <a:t>Flag</a:t>
            </a:r>
            <a:r>
              <a:rPr lang="fa-IR" dirty="0"/>
              <a:t> بسیار وحشتناک و زشت هستند و ساختار متد را عوض میکنند! طبق اصل اول </a:t>
            </a:r>
            <a:r>
              <a:rPr lang="en-US" dirty="0"/>
              <a:t>SOLID</a:t>
            </a:r>
            <a:r>
              <a:rPr lang="fa-IR" dirty="0"/>
              <a:t> این متد دو کار انجام میدهد اگر مقدار بولین پاس داده شده درست باشد یک کار و در غیر اینصورت یک کار دیگر انجام میدهد. بجای آن میتوان از دو تابع استفاده کرد!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25</a:t>
            </a:fld>
            <a:endParaRPr lang="en-US"/>
          </a:p>
        </p:txBody>
      </p:sp>
    </p:spTree>
    <p:extLst>
      <p:ext uri="{BB962C8B-B14F-4D97-AF65-F5344CB8AC3E}">
        <p14:creationId xmlns:p14="http://schemas.microsoft.com/office/powerpoint/2010/main" val="1602606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با اینکه تابع </a:t>
            </a:r>
            <a:r>
              <a:rPr lang="en-US" dirty="0" err="1"/>
              <a:t>assertEquals</a:t>
            </a:r>
            <a:r>
              <a:rPr lang="fa-IR" dirty="0"/>
              <a:t> خیلی پر استفاده است ولی باز هم مشکل دارند و ممکن است جای پارامترها را اشتباه بگیریم. و برای یادگیری نیاز به تمرین و تکرار دارند. در حالی که متد </a:t>
            </a:r>
            <a:r>
              <a:rPr lang="en-US" dirty="0" err="1"/>
              <a:t>assertExpectedEqualActual</a:t>
            </a:r>
            <a:r>
              <a:rPr lang="fa-IR" dirty="0"/>
              <a:t> کاملا جایگذاری پارامترها را صریح و واضح کرده است.</a:t>
            </a:r>
          </a:p>
          <a:p>
            <a:pPr marL="171450" indent="-171450" algn="r" rtl="1">
              <a:buFont typeface="Arial" panose="020B0604020202020204" pitchFamily="34" charset="0"/>
              <a:buChar char="•"/>
            </a:pPr>
            <a:r>
              <a:rPr lang="fa-IR" dirty="0"/>
              <a:t>فهم توابع حتی با سه آرگمان نیز بسیار سخت است.</a:t>
            </a:r>
          </a:p>
          <a:p>
            <a:pPr marL="171450" indent="-171450" algn="r" rtl="1">
              <a:buFont typeface="Arial" panose="020B0604020202020204" pitchFamily="34" charset="0"/>
              <a:buChar char="•"/>
            </a:pPr>
            <a:r>
              <a:rPr lang="fa-IR" dirty="0"/>
              <a:t>اگر نیاز به گرفتن بیش از ۲ پارامتر در متد هستید آن را به آبجکتی شبیه </a:t>
            </a:r>
            <a:r>
              <a:rPr lang="en-US" dirty="0"/>
              <a:t>Config</a:t>
            </a:r>
            <a:r>
              <a:rPr lang="fa-IR" dirty="0"/>
              <a:t> تبدیل کنید.</a:t>
            </a:r>
          </a:p>
          <a:p>
            <a:pPr marL="171450" indent="-171450" algn="r" rtl="1">
              <a:buFont typeface="Arial" panose="020B0604020202020204" pitchFamily="34" charset="0"/>
              <a:buChar char="•"/>
            </a:pPr>
            <a:r>
              <a:rPr lang="fa-IR" dirty="0"/>
              <a:t>توابع ۲ دسته اند: </a:t>
            </a:r>
          </a:p>
          <a:p>
            <a:pPr marL="628650" lvl="1" indent="-171450" algn="r" rtl="1">
              <a:buFont typeface="Arial" panose="020B0604020202020204" pitchFamily="34" charset="0"/>
              <a:buChar char="•"/>
            </a:pPr>
            <a:r>
              <a:rPr lang="fa-IR" dirty="0"/>
              <a:t>دسته اول چیزی یا وضعیتی را تغییر میدهند که به آنها </a:t>
            </a:r>
            <a:r>
              <a:rPr lang="en-US" dirty="0"/>
              <a:t>Command</a:t>
            </a:r>
            <a:r>
              <a:rPr lang="fa-IR" dirty="0"/>
              <a:t> میگوییم.</a:t>
            </a:r>
          </a:p>
          <a:p>
            <a:pPr marL="628650" lvl="1" indent="-171450" algn="r" rtl="1">
              <a:buFont typeface="Arial" panose="020B0604020202020204" pitchFamily="34" charset="0"/>
              <a:buChar char="•"/>
            </a:pPr>
            <a:r>
              <a:rPr lang="fa-IR" dirty="0"/>
              <a:t>دسته دوم اطلاعاتی را بر می گردانند که به آنها </a:t>
            </a:r>
            <a:r>
              <a:rPr lang="en-US" dirty="0"/>
              <a:t>Query</a:t>
            </a:r>
            <a:r>
              <a:rPr lang="fa-IR" dirty="0"/>
              <a:t>‌ می گوییم.</a:t>
            </a:r>
          </a:p>
          <a:p>
            <a:pPr marL="628650" lvl="1" indent="-171450" algn="r" rtl="1">
              <a:buFont typeface="Arial" panose="020B0604020202020204" pitchFamily="34" charset="0"/>
              <a:buChar char="•"/>
            </a:pPr>
            <a:r>
              <a:rPr lang="fa-IR" dirty="0"/>
              <a:t>توابع نباید از هر دوی این دسته ها باشند. مانند مثال </a:t>
            </a:r>
            <a:r>
              <a:rPr lang="en-US" dirty="0" err="1"/>
              <a:t>checkPassword</a:t>
            </a:r>
            <a:r>
              <a:rPr lang="fa-IR" dirty="0"/>
              <a:t> که قرار است فقط پسورد را بررسی کند ولی دارد </a:t>
            </a:r>
            <a:r>
              <a:rPr lang="en-US" dirty="0"/>
              <a:t>session</a:t>
            </a:r>
            <a:r>
              <a:rPr lang="fa-IR" dirty="0"/>
              <a:t>ها را هم مقدار اولیه میدهد! این مخالف اصل اول </a:t>
            </a:r>
            <a:r>
              <a:rPr lang="en-US" dirty="0"/>
              <a:t>SOLID</a:t>
            </a:r>
            <a:r>
              <a:rPr lang="fa-IR" dirty="0"/>
              <a:t> هم است.</a:t>
            </a:r>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a:p>
            <a:pPr marL="457200" lvl="1"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26</a:t>
            </a:fld>
            <a:endParaRPr lang="en-US"/>
          </a:p>
        </p:txBody>
      </p:sp>
    </p:spTree>
    <p:extLst>
      <p:ext uri="{BB962C8B-B14F-4D97-AF65-F5344CB8AC3E}">
        <p14:creationId xmlns:p14="http://schemas.microsoft.com/office/powerpoint/2010/main" val="4263905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شرط های منفی بپرهیزید</a:t>
            </a:r>
          </a:p>
          <a:p>
            <a:pPr marL="171450" indent="-171450" algn="r" rtl="1">
              <a:buFont typeface="Arial" panose="020B0604020202020204" pitchFamily="34" charset="0"/>
              <a:buChar char="•"/>
            </a:pPr>
            <a:r>
              <a:rPr lang="fa-IR" dirty="0"/>
              <a:t>شرطی که مفهوم ندارد را از قبل محاسبه کنید و سپس با اسم متغیر معنا داری در شرط قرار دهید.</a:t>
            </a:r>
          </a:p>
          <a:p>
            <a:pPr marL="171450" indent="-171450" algn="r" rtl="1">
              <a:buFont typeface="Arial" panose="020B0604020202020204" pitchFamily="34" charset="0"/>
              <a:buChar char="•"/>
            </a:pPr>
            <a:r>
              <a:rPr lang="fa-IR" dirty="0"/>
              <a:t>نام توابع هم نباید نام منفی و نفی کننده ای داشته باشد.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27</a:t>
            </a:fld>
            <a:endParaRPr lang="en-US"/>
          </a:p>
        </p:txBody>
      </p:sp>
    </p:spTree>
    <p:extLst>
      <p:ext uri="{BB962C8B-B14F-4D97-AF65-F5344CB8AC3E}">
        <p14:creationId xmlns:p14="http://schemas.microsoft.com/office/powerpoint/2010/main" val="1614576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از نوشتن متدها و کدهای تکراری حتی در کلاس های مختلف پرهیز کنید.</a:t>
            </a:r>
          </a:p>
          <a:p>
            <a:pPr marL="171450" indent="-171450" algn="r" rtl="1">
              <a:buFont typeface="Arial" panose="020B0604020202020204" pitchFamily="34" charset="0"/>
              <a:buChar char="•"/>
            </a:pPr>
            <a:r>
              <a:rPr lang="fa-IR" dirty="0"/>
              <a:t>از استفاده از متدهای ایستا </a:t>
            </a:r>
            <a:r>
              <a:rPr lang="en-US" dirty="0"/>
              <a:t>Static</a:t>
            </a:r>
            <a:r>
              <a:rPr lang="fa-IR" dirty="0"/>
              <a:t> پرهیز کنید.</a:t>
            </a:r>
          </a:p>
          <a:p>
            <a:pPr marL="171450" indent="-171450" algn="r" rtl="1">
              <a:buFont typeface="Arial" panose="020B0604020202020204" pitchFamily="34" charset="0"/>
              <a:buChar char="•"/>
            </a:pPr>
            <a:r>
              <a:rPr lang="fa-IR" dirty="0"/>
              <a:t>از </a:t>
            </a:r>
            <a:r>
              <a:rPr lang="en-US" dirty="0"/>
              <a:t>Singleton</a:t>
            </a:r>
            <a:r>
              <a:rPr lang="fa-IR" dirty="0"/>
              <a:t> متدها که یک </a:t>
            </a:r>
            <a:r>
              <a:rPr lang="en-US" dirty="0"/>
              <a:t>anti-pattern</a:t>
            </a:r>
            <a:r>
              <a:rPr lang="fa-IR" dirty="0"/>
              <a:t> هست بپرهیزید و بجای آن شی مورد نظر را تزریق یا یکبار بسازید.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29</a:t>
            </a:fld>
            <a:endParaRPr lang="en-US"/>
          </a:p>
        </p:txBody>
      </p:sp>
    </p:spTree>
    <p:extLst>
      <p:ext uri="{BB962C8B-B14F-4D97-AF65-F5344CB8AC3E}">
        <p14:creationId xmlns:p14="http://schemas.microsoft.com/office/powerpoint/2010/main" val="3033438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چگونه توابعی این چنینی با همه شرط های ساده نویسی، بسازید؟ نترسید. </a:t>
            </a:r>
          </a:p>
          <a:p>
            <a:pPr marL="628650" lvl="1" indent="-171450" algn="r" rtl="1">
              <a:buFont typeface="Arial" panose="020B0604020202020204" pitchFamily="34" charset="0"/>
              <a:buChar char="•"/>
            </a:pPr>
            <a:r>
              <a:rPr lang="fa-IR" dirty="0"/>
              <a:t>گام اول سطح فکر خود را پایین بیاورید و اولین پیش نویس ممکن را بسازید که ممکن است ناسازگار و ناخوشایند و طولانی و پیچیده باشد. </a:t>
            </a:r>
          </a:p>
          <a:p>
            <a:pPr marL="628650" lvl="1" indent="-171450" algn="r" rtl="1">
              <a:buFont typeface="Arial" panose="020B0604020202020204" pitchFamily="34" charset="0"/>
              <a:buChar char="•"/>
            </a:pPr>
            <a:r>
              <a:rPr lang="fa-IR" dirty="0"/>
              <a:t>در گام دوم که مهمترین گام است، ساده سازی هرچه تمام کدهای نوشته شده است. کدها را مشت و مال داده و سپس تصحیح کنیم و آن را به توابعی خارج از کد تقسیم کنیم. اسم‌ها را تغییر دهیم و تکراری ها را حذف کنیم. متدها را کوچکتر و مرتب تر بنویسیم.  تست‌ها را تمیزتر و کامل تر کنیم. ... البته هرکسی هم از عهده این کار بر نمی آید!</a:t>
            </a:r>
          </a:p>
          <a:p>
            <a:pPr marL="628650" lvl="1" indent="-171450" algn="r" rtl="1">
              <a:buFont typeface="Arial" panose="020B0604020202020204" pitchFamily="34" charset="0"/>
              <a:buChar char="•"/>
            </a:pPr>
            <a:r>
              <a:rPr lang="fa-IR" dirty="0"/>
              <a:t>برای مثال اگر کلاسی میخواهیم برای یک برنامه بنویسیم. ابتدا آن را پیاده میکنیم و تست ها را یکی یکی پیاده سازی و پاس میکنیم، سپس روابط آن کلاس و متدهایش را بررسی و دقیق تر میکنیم. در آخر برای ساده کردن و تغییر هرچه بهتر آن بارها و بارها تلاش میکنیم تا کلاسی با کیفیت داشته باشیم. به مرور زمان اولین نوشته از کلاستان نیز با کیفیت تر خواهد بود.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از استفاده کدهایی که منسوخ یا ضد اصول شی گرایی هستند بپرهیزید تا برنامه ساخت یافته تری داشته باشید. برای مثال:</a:t>
            </a:r>
          </a:p>
          <a:p>
            <a:pPr marL="628650" lvl="1" indent="-171450" algn="r" rtl="1">
              <a:buFont typeface="Arial" panose="020B0604020202020204" pitchFamily="34" charset="0"/>
              <a:buChar char="•"/>
            </a:pPr>
            <a:r>
              <a:rPr lang="fa-IR" dirty="0"/>
              <a:t> </a:t>
            </a:r>
            <a:r>
              <a:rPr lang="en-US" dirty="0"/>
              <a:t>break</a:t>
            </a:r>
            <a:r>
              <a:rPr lang="fa-IR" dirty="0"/>
              <a:t> و </a:t>
            </a:r>
            <a:r>
              <a:rPr lang="en-US" dirty="0"/>
              <a:t>continue</a:t>
            </a:r>
            <a:r>
              <a:rPr lang="fa-IR" dirty="0"/>
              <a:t> نباید در حلقه ها باشند و به جای میتوان متدهای زیر مجموع کوچکی طراحی کرد که با </a:t>
            </a:r>
            <a:r>
              <a:rPr lang="en-US" dirty="0"/>
              <a:t>return </a:t>
            </a:r>
            <a:r>
              <a:rPr lang="fa-IR" dirty="0"/>
              <a:t> این کار را میکنند.</a:t>
            </a:r>
          </a:p>
          <a:p>
            <a:pPr marL="628650" lvl="1" indent="-171450" algn="r" rtl="1">
              <a:buFont typeface="Arial" panose="020B0604020202020204" pitchFamily="34" charset="0"/>
              <a:buChar char="•"/>
            </a:pPr>
            <a:r>
              <a:rPr lang="fa-IR" dirty="0"/>
              <a:t>هیچ وقت و هرگز از </a:t>
            </a:r>
            <a:r>
              <a:rPr lang="en-US" dirty="0" err="1"/>
              <a:t>goto</a:t>
            </a:r>
            <a:r>
              <a:rPr lang="fa-IR" dirty="0"/>
              <a:t> استفاده نکنید. زیرا این دستور در توابع بزرگ کاربرد داشته و حال از آن میتوان اجتناب کرد.</a:t>
            </a:r>
          </a:p>
          <a:p>
            <a:pPr marL="628650" lvl="1" indent="-171450" algn="r" rtl="1">
              <a:buFont typeface="Arial" panose="020B0604020202020204" pitchFamily="34" charset="0"/>
              <a:buChar char="•"/>
            </a:pPr>
            <a:r>
              <a:rPr lang="fa-IR" dirty="0"/>
              <a:t>کدهای که برچسب </a:t>
            </a:r>
            <a:r>
              <a:rPr lang="en-US" dirty="0"/>
              <a:t>old</a:t>
            </a:r>
            <a:r>
              <a:rPr lang="fa-IR" dirty="0"/>
              <a:t>‌میخورند و بلا استفاده هستند، کد مرده حساب می شوند و باید از برنامه پاک شوند. از سیستم سورس کنترل استفاده کنید تا اگر خواستید به همه ی کدها در همه ی زمان ها دسترسی داشته باشید و تجربه نشان داده که هیچ وقت به آنها نیاز نخواهید داشت چون کد امروزی شما خیلی بهتر از آن موقع شده است.</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30</a:t>
            </a:fld>
            <a:endParaRPr lang="en-US"/>
          </a:p>
        </p:txBody>
      </p:sp>
    </p:spTree>
    <p:extLst>
      <p:ext uri="{BB962C8B-B14F-4D97-AF65-F5344CB8AC3E}">
        <p14:creationId xmlns:p14="http://schemas.microsoft.com/office/powerpoint/2010/main" val="3701934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بخاطر اشاره بسیار زیاد این کتاب به اصول </a:t>
            </a:r>
            <a:r>
              <a:rPr lang="en-US" dirty="0"/>
              <a:t>SOLID</a:t>
            </a:r>
            <a:r>
              <a:rPr lang="fa-IR" dirty="0"/>
              <a:t> در نظر داشتیم که این اصول رو بصورت خلاصه وار اینجا بیاریم و اگر کسی علاقه مند به عمق بحث بود، خودش مطالعه کند.</a:t>
            </a:r>
          </a:p>
          <a:p>
            <a:pPr algn="r" rtl="1"/>
            <a:endParaRPr lang="fa-IR" dirty="0"/>
          </a:p>
          <a:p>
            <a:pPr marL="171450" indent="-171450" algn="r" rtl="1">
              <a:buFont typeface="Arial" panose="020B0604020202020204" pitchFamily="34" charset="0"/>
              <a:buChar char="•"/>
            </a:pPr>
            <a:r>
              <a:rPr lang="fa-IR" dirty="0"/>
              <a:t>اصل اول: یک کلاس و یا یک متد باید فقط و فقط یک وظیفه داشته باشد.</a:t>
            </a:r>
          </a:p>
          <a:p>
            <a:pPr marL="171450" indent="-171450" algn="r" rtl="1">
              <a:buFont typeface="Arial" panose="020B0604020202020204" pitchFamily="34" charset="0"/>
              <a:buChar char="•"/>
            </a:pPr>
            <a:r>
              <a:rPr lang="fa-IR" dirty="0"/>
              <a:t>اصل دوم: کلاس ها و موجودیت‌ها برای توسعه </a:t>
            </a:r>
            <a:r>
              <a:rPr lang="en-US" dirty="0"/>
              <a:t>extension</a:t>
            </a:r>
            <a:r>
              <a:rPr lang="fa-IR" dirty="0"/>
              <a:t> باز هستند ولی برای تغییر </a:t>
            </a:r>
            <a:r>
              <a:rPr lang="en-US" dirty="0"/>
              <a:t>modifying</a:t>
            </a:r>
            <a:r>
              <a:rPr lang="fa-IR" dirty="0"/>
              <a:t> بسته هستند.</a:t>
            </a:r>
          </a:p>
          <a:p>
            <a:pPr marL="171450" indent="-171450" algn="r" rtl="1">
              <a:buFont typeface="Arial" panose="020B0604020202020204" pitchFamily="34" charset="0"/>
              <a:buChar char="•"/>
            </a:pPr>
            <a:r>
              <a:rPr lang="fa-IR" dirty="0"/>
              <a:t>اصل سوم: کلاس های فرزند نباید رفتارهای پدر را نقض یا از بین ببرند و باید بطور کامل آن را به ارث ببرند. برای مثال مربع از مستطیل ارث نبرده است زیرا مجبور به حذف یک ضلع پدر هست!</a:t>
            </a:r>
          </a:p>
          <a:p>
            <a:pPr marL="171450" indent="-171450" algn="r" rtl="1">
              <a:buFont typeface="Arial" panose="020B0604020202020204" pitchFamily="34" charset="0"/>
              <a:buChar char="•"/>
            </a:pPr>
            <a:r>
              <a:rPr lang="fa-IR" dirty="0"/>
              <a:t>اصل چهارم: انترفیسی ننویسید که در جایی استفاده نمیشود و انقدر بزرگ هست که از دل آن چندین انترفیس دیگر بیرون می‌اید. این اینترفیس نباید وادار کنند متدی پیاده سازی شود که در یکی از کلاس‌ها نیازی به آن نیست. در راستای همین قانون، </a:t>
            </a:r>
            <a:r>
              <a:rPr lang="fa-IR" b="0" i="0" dirty="0">
                <a:solidFill>
                  <a:srgbClr val="333333"/>
                </a:solidFill>
                <a:effectLst/>
                <a:latin typeface="IRANSansNum"/>
              </a:rPr>
              <a:t>چندین اینترفیس تک‌منظوره به مراتب بهتر است از یک اینترفیس چندمنظوره است</a:t>
            </a:r>
            <a:r>
              <a:rPr lang="fa-IR" dirty="0"/>
              <a:t>. برای مثال در اینترفیس </a:t>
            </a:r>
            <a:r>
              <a:rPr lang="en-US" dirty="0" err="1"/>
              <a:t>ShapeInterface</a:t>
            </a:r>
            <a:r>
              <a:rPr lang="fa-IR" dirty="0"/>
              <a:t> نباید متد </a:t>
            </a:r>
            <a:r>
              <a:rPr lang="en-US" dirty="0" err="1"/>
              <a:t>valume</a:t>
            </a:r>
            <a:r>
              <a:rPr lang="fa-IR" dirty="0"/>
              <a:t> حجم داشته باشیم زیرا مربع ها </a:t>
            </a:r>
            <a:r>
              <a:rPr lang="en-US" dirty="0" err="1"/>
              <a:t>valume</a:t>
            </a:r>
            <a:r>
              <a:rPr lang="fa-IR" dirty="0"/>
              <a:t> حجم ندارند. پس دوتا اینترفیس خواهیم داشت: </a:t>
            </a:r>
            <a:r>
              <a:rPr lang="en-US" dirty="0" err="1"/>
              <a:t>ShapeInterface</a:t>
            </a:r>
            <a:r>
              <a:rPr lang="en-US" dirty="0"/>
              <a:t> &amp; </a:t>
            </a:r>
            <a:r>
              <a:rPr lang="en-US" dirty="0" err="1"/>
              <a:t>SolidShapeInterface</a:t>
            </a:r>
            <a:endParaRPr lang="en-US" dirty="0"/>
          </a:p>
          <a:p>
            <a:pPr marL="171450" indent="-171450" algn="r" rtl="1">
              <a:buFont typeface="Arial" panose="020B0604020202020204" pitchFamily="34" charset="0"/>
              <a:buChar char="•"/>
            </a:pPr>
            <a:r>
              <a:rPr lang="fa-IR" dirty="0"/>
              <a:t>اصل پنجم: موجودیت ها باید وابسه انتزاعات باشند نه موجودیت های دیگر! ماژول های سطح بالا نباید وابسطه ماژول های سطح پایین باشند ولی میتوانند به انتزاع </a:t>
            </a:r>
            <a:r>
              <a:rPr lang="en-US" dirty="0"/>
              <a:t>abstractions</a:t>
            </a:r>
            <a:r>
              <a:rPr lang="fa-IR" dirty="0"/>
              <a:t> مانند انترفیس‌ها وابسطه باشند.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31</a:t>
            </a:fld>
            <a:endParaRPr lang="en-US"/>
          </a:p>
        </p:txBody>
      </p:sp>
    </p:spTree>
    <p:extLst>
      <p:ext uri="{BB962C8B-B14F-4D97-AF65-F5344CB8AC3E}">
        <p14:creationId xmlns:p14="http://schemas.microsoft.com/office/powerpoint/2010/main" val="135638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کدی که بد هست رو کامنت نکن بلکه باز نویسی کن!</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هیچ چیز به اندازه کامنت قدیمی بیهوده که اطلاعات غلط می دهد، خطرناک نیست.</a:t>
            </a:r>
          </a:p>
          <a:p>
            <a:pPr marL="171450" indent="-171450" algn="r" rtl="1">
              <a:buFont typeface="Arial" panose="020B0604020202020204" pitchFamily="34" charset="0"/>
              <a:buChar char="•"/>
            </a:pPr>
            <a:r>
              <a:rPr lang="fa-IR" dirty="0"/>
              <a:t>در اصل کدهای ما باید گویای مطلب باشد و کامنت فقط در صورتی که مجبور هستیم استفاده می شود و نه برای توصیف کد بهم ریخته مان!</a:t>
            </a:r>
          </a:p>
          <a:p>
            <a:pPr marL="171450" indent="-171450" algn="r" rtl="1">
              <a:buFont typeface="Arial" panose="020B0604020202020204" pitchFamily="34" charset="0"/>
              <a:buChar char="•"/>
            </a:pPr>
            <a:r>
              <a:rPr lang="fa-IR" dirty="0"/>
              <a:t>هر بار که شما کامنتی می نویسید باید در توانایی بیان خود احساس شکست کنید.</a:t>
            </a:r>
          </a:p>
          <a:p>
            <a:pPr marL="171450" indent="-171450" algn="r" rtl="1">
              <a:buFont typeface="Arial" panose="020B0604020202020204" pitchFamily="34" charset="0"/>
              <a:buChar char="•"/>
            </a:pPr>
            <a:r>
              <a:rPr lang="fa-IR" dirty="0"/>
              <a:t>کد تغییر میکند و تکامل می یابد و جابه جا می شوند، ولی متاسفانه کامنت ها از این نکته نظر پیروی نمی کنند و در مرور زمان به یک دروغ تبدیل می شوند که اطلاعات غلطی به ما می دهند! زیرا فرسنگ ها از مفهوم کد خود فاصله گرفته اند.</a:t>
            </a:r>
          </a:p>
          <a:p>
            <a:pPr marL="171450" indent="-171450" algn="r" rtl="1">
              <a:buFont typeface="Arial" panose="020B0604020202020204" pitchFamily="34" charset="0"/>
              <a:buChar cha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32</a:t>
            </a:fld>
            <a:endParaRPr lang="en-US"/>
          </a:p>
        </p:txBody>
      </p:sp>
    </p:spTree>
    <p:extLst>
      <p:ext uri="{BB962C8B-B14F-4D97-AF65-F5344CB8AC3E}">
        <p14:creationId xmlns:p14="http://schemas.microsoft.com/office/powerpoint/2010/main" val="2362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کد بالا را ببینید، شما براحتی می توانید آن را به یک کد تمیز بدون شرح تبدیل کنید.</a:t>
            </a:r>
          </a:p>
          <a:p>
            <a:pPr algn="r" rtl="1"/>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33</a:t>
            </a:fld>
            <a:endParaRPr lang="en-US"/>
          </a:p>
        </p:txBody>
      </p:sp>
    </p:spTree>
    <p:extLst>
      <p:ext uri="{BB962C8B-B14F-4D97-AF65-F5344CB8AC3E}">
        <p14:creationId xmlns:p14="http://schemas.microsoft.com/office/powerpoint/2010/main" val="913371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کامنت های قانونی، بدلایل دیدگاه های شرکت ها مجبور به استفاده از توضیحاتی در مورد قوانین کپی رایت ، حرف های نویسنده هستیم که در ابتدای فایل قرار میگیرند.</a:t>
            </a:r>
          </a:p>
          <a:p>
            <a:pPr marL="171450" indent="-171450" algn="r" rtl="1">
              <a:buFont typeface="Arial" panose="020B0604020202020204" pitchFamily="34" charset="0"/>
              <a:buChar char="•"/>
            </a:pPr>
            <a:r>
              <a:rPr lang="fa-IR" dirty="0"/>
              <a:t>کامنت های قابل ملاحظه، که مفاهیم را در کلاس های انتزاعی می رسانند ولی باز بهتر است نام متد یا متغیر گویای آن باشد. مثال پایین چپ.</a:t>
            </a:r>
          </a:p>
          <a:p>
            <a:pPr marL="171450" indent="-171450" algn="r" rtl="1">
              <a:buFont typeface="Arial" panose="020B0604020202020204" pitchFamily="34" charset="0"/>
              <a:buChar char="•"/>
            </a:pPr>
            <a:r>
              <a:rPr lang="fa-IR" dirty="0"/>
              <a:t>توضیح هدف، در مثال حلقه فوق برای اینکه حداقل به برنامه نویس دیگری بفهمانیم که در حال چه کاری هستیم.</a:t>
            </a:r>
          </a:p>
          <a:p>
            <a:pPr marL="171450" indent="-171450" algn="r" rtl="1">
              <a:buFont typeface="Arial" panose="020B0604020202020204" pitchFamily="34" charset="0"/>
              <a:buChar char="•"/>
            </a:pPr>
            <a:r>
              <a:rPr lang="fa-IR" dirty="0"/>
              <a:t>شفاف سازی، مثال های پایین راست که برای تست متد </a:t>
            </a:r>
            <a:r>
              <a:rPr lang="en-US" dirty="0" err="1"/>
              <a:t>CompareTo</a:t>
            </a:r>
            <a:r>
              <a:rPr lang="fa-IR" dirty="0"/>
              <a:t> استفاده شده اند.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34</a:t>
            </a:fld>
            <a:endParaRPr lang="en-US"/>
          </a:p>
        </p:txBody>
      </p:sp>
    </p:spTree>
    <p:extLst>
      <p:ext uri="{BB962C8B-B14F-4D97-AF65-F5344CB8AC3E}">
        <p14:creationId xmlns:p14="http://schemas.microsoft.com/office/powerpoint/2010/main" val="1896250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میزان هزینه کد بد، خیلی بیشتر از زمان اصلاح آن ها به موقع هست. زمان و استرس و تولید برنامه جدید به شدت هزینه بر هستند.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7</a:t>
            </a:fld>
            <a:endParaRPr lang="en-US"/>
          </a:p>
        </p:txBody>
      </p:sp>
    </p:spTree>
    <p:extLst>
      <p:ext uri="{BB962C8B-B14F-4D97-AF65-F5344CB8AC3E}">
        <p14:creationId xmlns:p14="http://schemas.microsoft.com/office/powerpoint/2010/main" val="1637352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 هایی خوب هستند:</a:t>
            </a:r>
          </a:p>
          <a:p>
            <a:pPr marL="171450" indent="-171450" algn="r" rtl="1">
              <a:buFont typeface="Arial" panose="020B0604020202020204" pitchFamily="34" charset="0"/>
              <a:buChar char="•"/>
            </a:pPr>
            <a:r>
              <a:rPr lang="fa-IR" dirty="0"/>
              <a:t>هشدار عواقب کار، بالا چپ</a:t>
            </a:r>
          </a:p>
          <a:p>
            <a:pPr marL="171450" indent="-171450" algn="r" rtl="1">
              <a:buFont typeface="Arial" panose="020B0604020202020204" pitchFamily="34" charset="0"/>
              <a:buChar char="•"/>
            </a:pPr>
            <a:r>
              <a:rPr lang="fa-IR" dirty="0"/>
              <a:t>کامنت‌های </a:t>
            </a:r>
            <a:r>
              <a:rPr lang="en-US" dirty="0"/>
              <a:t>TODO</a:t>
            </a:r>
          </a:p>
          <a:p>
            <a:pPr marL="171450" indent="-171450" algn="r" rtl="1">
              <a:buFont typeface="Arial" panose="020B0604020202020204" pitchFamily="34" charset="0"/>
              <a:buChar char="•"/>
            </a:pPr>
            <a:r>
              <a:rPr lang="fa-IR" dirty="0"/>
              <a:t>تقویت کردن، برای اهمیت کاری که ممکن است در حقیقت بی اهمیت شمرده شود. بالا راست</a:t>
            </a:r>
          </a:p>
          <a:p>
            <a:pPr marL="171450" indent="-171450" algn="r" rtl="1">
              <a:buFont typeface="Arial" panose="020B0604020202020204" pitchFamily="34" charset="0"/>
              <a:buChar char="•"/>
            </a:pPr>
            <a:r>
              <a:rPr lang="fa-IR" dirty="0"/>
              <a:t>کامنت هایی برای توصیف </a:t>
            </a:r>
            <a:r>
              <a:rPr lang="en-US" dirty="0"/>
              <a:t>API</a:t>
            </a:r>
            <a:r>
              <a:rPr lang="fa-IR" dirty="0"/>
              <a:t>‌های عمومی مثلا در </a:t>
            </a:r>
            <a:r>
              <a:rPr lang="en-US" dirty="0" err="1"/>
              <a:t>RestAPI</a:t>
            </a:r>
            <a:r>
              <a:rPr lang="fa-IR" dirty="0"/>
              <a:t> ها که برنامه نویسان استفاده کننده آن را راحتر درک کنند.</a:t>
            </a:r>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35</a:t>
            </a:fld>
            <a:endParaRPr lang="en-US"/>
          </a:p>
        </p:txBody>
      </p:sp>
    </p:spTree>
    <p:extLst>
      <p:ext uri="{BB962C8B-B14F-4D97-AF65-F5344CB8AC3E}">
        <p14:creationId xmlns:p14="http://schemas.microsoft.com/office/powerpoint/2010/main" val="32001677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ناقص نویسی، نوشتن کامنت فقط بخاطر اینکه احساس میکنید باید نوشته شود و کار تمیز نوشتن کد را می پیچاند. در مثال بالا چپ داخل </a:t>
            </a:r>
            <a:r>
              <a:rPr lang="en-US" dirty="0"/>
              <a:t>catch</a:t>
            </a:r>
            <a:endParaRPr lang="fa-IR" dirty="0"/>
          </a:p>
          <a:p>
            <a:pPr marL="171450" indent="-171450" algn="r" rtl="1">
              <a:buFont typeface="Arial" panose="020B0604020202020204" pitchFamily="34" charset="0"/>
              <a:buChar char="•"/>
            </a:pPr>
            <a:r>
              <a:rPr lang="fa-IR" dirty="0"/>
              <a:t>کامنت های تکراری، هدف از ایجاد این کامنت چیست؟ اطلاعاتی بیشتر از کد ندارد. پایین چپ.</a:t>
            </a:r>
          </a:p>
          <a:p>
            <a:pPr marL="171450" indent="-171450" algn="r" rtl="1">
              <a:buFont typeface="Arial" panose="020B0604020202020204" pitchFamily="34" charset="0"/>
              <a:buChar char="•"/>
            </a:pPr>
            <a:r>
              <a:rPr lang="fa-IR" dirty="0"/>
              <a:t>کامنت های گمراه کننده، عدم دقت در بیان جزئیات می تواند یک توضیح گمراه کننده بسازد. مثال بالا راست</a:t>
            </a:r>
          </a:p>
          <a:p>
            <a:pPr marL="171450" indent="-171450" algn="r" rtl="1">
              <a:buFont typeface="Arial" panose="020B0604020202020204" pitchFamily="34" charset="0"/>
              <a:buChar char="•"/>
            </a:pPr>
            <a:r>
              <a:rPr lang="fa-IR" dirty="0"/>
              <a:t>کامنت های مجاز </a:t>
            </a:r>
            <a:r>
              <a:rPr lang="en-US" dirty="0"/>
              <a:t>Mandated</a:t>
            </a:r>
            <a:r>
              <a:rPr lang="fa-IR" dirty="0"/>
              <a:t>، پایین راست. این احمقانه است که قاعده ای وجود داشته باشد بر اینکه بگوید حتما یک فایل یا کلاس یا متد باید متد داشته باشد و برای آن تاکید کند. این اطلاعات موجب بهم ریختگی و افزایش میزان کدها می شود.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36</a:t>
            </a:fld>
            <a:endParaRPr lang="en-US"/>
          </a:p>
        </p:txBody>
      </p:sp>
    </p:spTree>
    <p:extLst>
      <p:ext uri="{BB962C8B-B14F-4D97-AF65-F5344CB8AC3E}">
        <p14:creationId xmlns:p14="http://schemas.microsoft.com/office/powerpoint/2010/main" val="2207764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کامنت‌های روزنامه ای، بالا چپ</a:t>
            </a:r>
          </a:p>
          <a:p>
            <a:pPr marL="171450" indent="-171450" algn="r" rtl="1">
              <a:buFont typeface="Arial" panose="020B0604020202020204" pitchFamily="34" charset="0"/>
              <a:buChar char="•"/>
            </a:pPr>
            <a:r>
              <a:rPr lang="fa-IR" dirty="0"/>
              <a:t>کامنت های نویزی، اطلاعات جدیدی ندارند. پایین چپ</a:t>
            </a:r>
          </a:p>
          <a:p>
            <a:pPr marL="171450" indent="-171450" algn="r" rtl="1">
              <a:buFont typeface="Arial" panose="020B0604020202020204" pitchFamily="34" charset="0"/>
              <a:buChar char="•"/>
            </a:pPr>
            <a:r>
              <a:rPr lang="fa-IR" dirty="0"/>
              <a:t>نویزهای ترسناک، تاکید بر چیزی که واضح است میتواند گمراه کننده باشد و فکر کنیم شاید چیز مهمی را در بردارد ولی اینطور نیست و فقط یک کامنت زائد است.</a:t>
            </a:r>
          </a:p>
          <a:p>
            <a:pPr marL="171450" indent="-171450" algn="r" rtl="1">
              <a:buFont typeface="Arial" panose="020B0604020202020204" pitchFamily="34" charset="0"/>
              <a:buChar char="•"/>
            </a:pPr>
            <a:r>
              <a:rPr lang="fa-IR" dirty="0"/>
              <a:t>زمانی که می توان از یک تابع یا متغیر استفاده کرد،  از کامنت استفاده نکنید.</a:t>
            </a: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37</a:t>
            </a:fld>
            <a:endParaRPr lang="en-US"/>
          </a:p>
        </p:txBody>
      </p:sp>
    </p:spTree>
    <p:extLst>
      <p:ext uri="{BB962C8B-B14F-4D97-AF65-F5344CB8AC3E}">
        <p14:creationId xmlns:p14="http://schemas.microsoft.com/office/powerpoint/2010/main" val="77844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نشانگرها موقعیت</a:t>
            </a:r>
          </a:p>
          <a:p>
            <a:pPr marL="171450" indent="-171450" algn="r" rtl="1">
              <a:buFont typeface="Arial" panose="020B0604020202020204" pitchFamily="34" charset="0"/>
              <a:buChar char="•"/>
            </a:pPr>
            <a:r>
              <a:rPr lang="fa-IR" dirty="0"/>
              <a:t>برای محکم کاری!</a:t>
            </a:r>
          </a:p>
          <a:p>
            <a:pPr marL="171450" indent="-171450" algn="r" rtl="1">
              <a:buFont typeface="Arial" panose="020B0604020202020204" pitchFamily="34" charset="0"/>
              <a:buChar char="•"/>
            </a:pPr>
            <a:r>
              <a:rPr lang="fa-IR" dirty="0"/>
              <a:t>امتیازات و </a:t>
            </a:r>
            <a:r>
              <a:rPr lang="en-US" dirty="0"/>
              <a:t>Bylines</a:t>
            </a:r>
            <a:r>
              <a:rPr lang="fa-IR" dirty="0"/>
              <a:t> که در قسمت بالای کد و یا زیر سورس ها استفاده میشود که اکثرا نشان دهنده نام نویسنده است</a:t>
            </a:r>
          </a:p>
          <a:p>
            <a:pPr marL="171450" indent="-171450" algn="r" rtl="1">
              <a:buFont typeface="Arial" panose="020B0604020202020204" pitchFamily="34" charset="0"/>
              <a:buChar char="•"/>
            </a:pPr>
            <a:r>
              <a:rPr lang="fa-IR" dirty="0"/>
              <a:t>کدهای </a:t>
            </a:r>
            <a:r>
              <a:rPr lang="en-US" dirty="0"/>
              <a:t>Commenting-out</a:t>
            </a:r>
            <a:r>
              <a:rPr lang="fa-IR" dirty="0"/>
              <a:t>، کدهایی که از رده خارج هستند یا متوانستند جایگزین کد اصلی باشند!</a:t>
            </a:r>
          </a:p>
          <a:p>
            <a:pPr marL="171450" indent="-171450" algn="r" rtl="1">
              <a:buFont typeface="Arial" panose="020B0604020202020204" pitchFamily="34" charset="0"/>
              <a:buChar char="•"/>
            </a:pPr>
            <a:endParaRPr lang="en-US" dirty="0"/>
          </a:p>
          <a:p>
            <a:pPr marL="171450" indent="-171450" algn="r" rt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38</a:t>
            </a:fld>
            <a:endParaRPr lang="en-US"/>
          </a:p>
        </p:txBody>
      </p:sp>
    </p:spTree>
    <p:extLst>
      <p:ext uri="{BB962C8B-B14F-4D97-AF65-F5344CB8AC3E}">
        <p14:creationId xmlns:p14="http://schemas.microsoft.com/office/powerpoint/2010/main" val="1097119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چه کامنت‌های بد هستند:</a:t>
            </a:r>
          </a:p>
          <a:p>
            <a:pPr algn="r" rtl="1"/>
            <a:endParaRPr lang="fa-IR" dirty="0"/>
          </a:p>
          <a:p>
            <a:pPr marL="171450" indent="-171450" algn="r" rtl="1">
              <a:buFont typeface="Arial" panose="020B0604020202020204" pitchFamily="34" charset="0"/>
              <a:buChar char="•"/>
            </a:pPr>
            <a:r>
              <a:rPr lang="fa-IR" dirty="0"/>
              <a:t>کامنت های </a:t>
            </a:r>
            <a:r>
              <a:rPr lang="en-US" dirty="0"/>
              <a:t>HTML</a:t>
            </a:r>
            <a:r>
              <a:rPr lang="fa-IR" dirty="0"/>
              <a:t> ای!</a:t>
            </a:r>
          </a:p>
          <a:p>
            <a:pPr marL="171450" indent="-171450" algn="r" rtl="1">
              <a:buFont typeface="Arial" panose="020B0604020202020204" pitchFamily="34" charset="0"/>
              <a:buChar char="•"/>
            </a:pPr>
            <a:r>
              <a:rPr lang="fa-IR" dirty="0"/>
              <a:t>اطلاعات غیر محلی، کدی در آن محل را توصیف نمیکنند!</a:t>
            </a:r>
          </a:p>
          <a:p>
            <a:pPr marL="171450" indent="-171450" algn="r" rtl="1">
              <a:buFont typeface="Arial" panose="020B0604020202020204" pitchFamily="34" charset="0"/>
              <a:buChar char="•"/>
            </a:pPr>
            <a:r>
              <a:rPr lang="fa-IR" dirty="0"/>
              <a:t>اطلاعات بیش از حد</a:t>
            </a:r>
          </a:p>
          <a:p>
            <a:pPr marL="171450" indent="-171450" algn="r" rtl="1">
              <a:buFont typeface="Arial" panose="020B0604020202020204" pitchFamily="34" charset="0"/>
              <a:buChar char="•"/>
            </a:pPr>
            <a:r>
              <a:rPr lang="fa-IR"/>
              <a:t>اتصال غیر واض</a:t>
            </a:r>
            <a:r>
              <a:rPr lang="fa-IR" dirty="0"/>
              <a:t>ح</a:t>
            </a:r>
            <a:endParaRPr lang="fa-IR"/>
          </a:p>
        </p:txBody>
      </p:sp>
      <p:sp>
        <p:nvSpPr>
          <p:cNvPr id="4" name="Slide Number Placeholder 3"/>
          <p:cNvSpPr>
            <a:spLocks noGrp="1"/>
          </p:cNvSpPr>
          <p:nvPr>
            <p:ph type="sldNum" sz="quarter" idx="5"/>
          </p:nvPr>
        </p:nvSpPr>
        <p:spPr/>
        <p:txBody>
          <a:bodyPr/>
          <a:lstStyle/>
          <a:p>
            <a:fld id="{298C2C4C-7B8E-4189-A440-B7A43E2F04E4}" type="slidenum">
              <a:rPr lang="en-US" smtClean="0"/>
              <a:t>39</a:t>
            </a:fld>
            <a:endParaRPr lang="en-US"/>
          </a:p>
        </p:txBody>
      </p:sp>
    </p:spTree>
    <p:extLst>
      <p:ext uri="{BB962C8B-B14F-4D97-AF65-F5344CB8AC3E}">
        <p14:creationId xmlns:p14="http://schemas.microsoft.com/office/powerpoint/2010/main" val="2023914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40</a:t>
            </a:fld>
            <a:endParaRPr lang="en-US"/>
          </a:p>
        </p:txBody>
      </p:sp>
    </p:spTree>
    <p:extLst>
      <p:ext uri="{BB962C8B-B14F-4D97-AF65-F5344CB8AC3E}">
        <p14:creationId xmlns:p14="http://schemas.microsoft.com/office/powerpoint/2010/main" val="3994407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محتوای برنامه شما هرچه قدر هم تغییر کرده باشد که دیگر وجود نداشته باشد، باز سبک و نظم و دست خط شما برای همیشه روی آن باقی می ماند.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41</a:t>
            </a:fld>
            <a:endParaRPr lang="en-US"/>
          </a:p>
        </p:txBody>
      </p:sp>
    </p:spTree>
    <p:extLst>
      <p:ext uri="{BB962C8B-B14F-4D97-AF65-F5344CB8AC3E}">
        <p14:creationId xmlns:p14="http://schemas.microsoft.com/office/powerpoint/2010/main" val="3744438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قالب بندی عمودی:</a:t>
            </a:r>
          </a:p>
          <a:p>
            <a:pPr marL="171450" indent="-171450" algn="r" rtl="1">
              <a:buFont typeface="Arial" panose="020B0604020202020204" pitchFamily="34" charset="0"/>
              <a:buChar char="•"/>
            </a:pPr>
            <a:r>
              <a:rPr lang="fa-IR" dirty="0"/>
              <a:t>فهم فایل‌های کوچکتر راحت‌تر از فایل‌های بزرگ است.</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تقریبا همه کدها از بالا به پایین و از چپ به راست خوانده می شوند. هر خط کد یک عبارت را نشان میدهد و هر گروه از خطها یک تفکر کامل را نشان میدهد که این افکار یا گروه‌ها با یک خط خالی از یکدیگر جدا میشوند. این را در نظر داشته باشیم که فاصله ی بیش از ۱ سطر یا خط نیز خوانایی را کاهش میدهد. فقط ۱ خط بین مفاهیم باشد.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تراکم عمودی کد:   کدهای با مفهوم مشترک باید در کنار هم باشد ولی طبق مثال پایین چپ، می بینیم که کامنت‌ها زائد باعث شده، رابطه بین این دو خط کد نزدیک را از بین ببرد. بدون اینکه چشمم حرکت زیادی بخورد باید بدانم اینها دو متغیر کلاس هستند.</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فاصله عمودی:   مفاهیم مرتبط باید با فاصله ی کمتری از هم قرار بگیرند. برای پیدا کردن تابعی که درون یک تابع استفاده شده و مفاهیم و تفکر یکسانی دارند، نباید یک فایل را تا انتها اسکرول کنیم تا آن را از هزارتوی کدها پیدا کنیم. توابع، متغیرها یا کلاس هایی با یک مفهوم مشابه باید نزدیک هم باشند.</a:t>
            </a:r>
          </a:p>
          <a:p>
            <a:pPr marL="628650" lvl="1" indent="-171450" algn="r" rtl="1">
              <a:buFont typeface="Arial" panose="020B0604020202020204" pitchFamily="34" charset="0"/>
              <a:buChar char="•"/>
            </a:pPr>
            <a:r>
              <a:rPr lang="fa-IR" dirty="0"/>
              <a:t>متغیرها:   در بالای توابع و حلقه‌ها و کلاسها و نزدیک به محل به کار رفته تعریف می شوند.</a:t>
            </a:r>
          </a:p>
          <a:p>
            <a:pPr marL="628650" lvl="1" indent="-171450" algn="r" rtl="1">
              <a:buFont typeface="Arial" panose="020B0604020202020204" pitchFamily="34" charset="0"/>
              <a:buChar char="•"/>
            </a:pPr>
            <a:r>
              <a:rPr lang="fa-IR" dirty="0"/>
              <a:t>توابع وابسته:   وابستگی فراخوانی توابع از بالا به پایین است. یعنی تابعی که فراخوانی می شود باید پایین‌تر از تابعی باشد که آن را فراخوانی میکند.</a:t>
            </a:r>
          </a:p>
          <a:p>
            <a:pPr marL="628650" lvl="1" indent="-171450" algn="r" rtl="1">
              <a:buFont typeface="Arial" panose="020B0604020202020204" pitchFamily="34" charset="0"/>
              <a:buChar char="•"/>
            </a:pPr>
            <a:r>
              <a:rPr lang="fa-IR" dirty="0"/>
              <a:t>وابستگی مفهومی:  بعضی اعضای کلاس وابستگی مفهومی به هم دارند که باید فاصله ی عمودی کمتری از هم داشته باشند. مثل: </a:t>
            </a:r>
            <a:r>
              <a:rPr lang="en-US" dirty="0" err="1"/>
              <a:t>AssertTrue</a:t>
            </a:r>
            <a:r>
              <a:rPr lang="en-US" dirty="0"/>
              <a:t>() , </a:t>
            </a:r>
            <a:r>
              <a:rPr lang="en-US" dirty="0" err="1"/>
              <a:t>AssertFalse</a:t>
            </a:r>
            <a:r>
              <a:rPr lang="en-US" dirty="0"/>
              <a:t>()</a:t>
            </a:r>
            <a:endParaRPr lang="fa-IR" dirty="0"/>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روزنامه‌ای: کدها باید مثل روزنامه باشد، یک عنوان به شما میگوید داستان درباره چیست و به شما اجازه میدهد که تصمیم بگیرید که میخواهید چنین چیزی را بخوانید یا نه. بعد بخش اول خلاصه داستان و هرچه قدر به پایان داستان می رسید، جزئیات افزایش می یابند تا زمانی که تاریخ‌ها، نام‌ها، نقل قول‌ها، ادعاها و سایر موارد را خواهیم داشت. پس نام کلاس باید خود گویای تمام مفهوم پیاده سازی شده ی درون آن کلاس باشد. سپس مفاهیم سطح بالا را در کلاس خواهیم دید. با حرکت به سمت پایین کلاس، جزئیات بیشتر و ریزتر میشوند.</a:t>
            </a:r>
          </a:p>
          <a:p>
            <a:pPr marL="171450" indent="-171450" algn="r" rtl="1">
              <a:buFont typeface="Arial" panose="020B0604020202020204" pitchFamily="34" charset="0"/>
              <a:buChar char="•"/>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42</a:t>
            </a:fld>
            <a:endParaRPr lang="en-US"/>
          </a:p>
        </p:txBody>
      </p:sp>
    </p:spTree>
    <p:extLst>
      <p:ext uri="{BB962C8B-B14F-4D97-AF65-F5344CB8AC3E}">
        <p14:creationId xmlns:p14="http://schemas.microsoft.com/office/powerpoint/2010/main" val="989128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t>فرمت افقی: </a:t>
            </a:r>
          </a:p>
          <a:p>
            <a:pPr marL="0" indent="0" algn="r" rtl="1">
              <a:buFont typeface="Arial" panose="020B0604020202020204" pitchFamily="34" charset="0"/>
              <a:buNone/>
            </a:pPr>
            <a:r>
              <a:rPr lang="fa-IR" b="0" dirty="0"/>
              <a:t>عرض یک خط کد باید کمتر از ۸۰ کاراکتر باشد و ایده عال ترین حالت ۴۵ کاراکتر است. ماکزیموم طول خط هم ۱۵۰ کاراکتر هست و فراتر از آن مجاز نیست. محدودیت عرض </a:t>
            </a:r>
            <a:r>
              <a:rPr lang="en-US" b="0" dirty="0"/>
              <a:t>IDE</a:t>
            </a:r>
            <a:r>
              <a:rPr lang="fa-IR" b="0" dirty="0"/>
              <a:t> را روی ۱۲۰ کاراکتر قرار دهید تا استاندارد تمام مانیتورها باشد. قانونی هست که نباید مجبور باشیم به سمت راست اسکرول کنیم و این نشانه کثیف بود فرمت کدهاست.</a:t>
            </a:r>
          </a:p>
          <a:p>
            <a:pPr marL="0" indent="0" algn="r" rtl="1">
              <a:buFont typeface="Arial" panose="020B0604020202020204" pitchFamily="34" charset="0"/>
              <a:buNone/>
            </a:pPr>
            <a:endParaRPr lang="fa-IR" b="0" dirty="0"/>
          </a:p>
          <a:p>
            <a:pPr marL="171450" indent="-171450" algn="r" rtl="1">
              <a:buFont typeface="Arial" panose="020B0604020202020204" pitchFamily="34" charset="0"/>
              <a:buChar char="•"/>
            </a:pPr>
            <a:r>
              <a:rPr lang="fa-IR" b="0" dirty="0"/>
              <a:t>فاصله‌های افقی و تراکم:  قرار دادن فاصله گذاری بین عملگرهای انتساب. عدم فاصله گذاری بین نام تابع و پرانتر باز، زیرا ارگمان ها وابسته به تابع هستند. ارگمان ها باید فاصله داشته باشند. </a:t>
            </a:r>
          </a:p>
          <a:p>
            <a:pPr marL="171450" indent="-171450" algn="r" rtl="1">
              <a:buFont typeface="Arial" panose="020B0604020202020204" pitchFamily="34" charset="0"/>
              <a:buChar char="•"/>
            </a:pPr>
            <a:r>
              <a:rPr lang="fa-IR" b="0" dirty="0"/>
              <a:t>ترازبندی افقی:  ترازبندی افقی شکل پایین چپ، بیشتر در زبان اسمبلی کاربرد داشت، ولی در زبان‌های جدید این دیگر کاربردی ندارد و حتی توسط ترازبند خودکار </a:t>
            </a:r>
            <a:r>
              <a:rPr lang="en-US" b="0" dirty="0"/>
              <a:t>IDE</a:t>
            </a:r>
            <a:r>
              <a:rPr lang="fa-IR" b="0" dirty="0"/>
              <a:t> از بین می رود، پس برای آن تلاش نکنیم.</a:t>
            </a:r>
          </a:p>
          <a:p>
            <a:pPr marL="171450" indent="-171450" algn="r" rtl="1">
              <a:buFont typeface="Arial" panose="020B0604020202020204" pitchFamily="34" charset="0"/>
              <a:buChar char="•"/>
            </a:pPr>
            <a:r>
              <a:rPr lang="fa-IR" b="0" dirty="0"/>
              <a:t>فرورفتگی:  برای تایین سلسله مراتب به کار می رود. در زبان پایتن این امر اجباری است ولی زبان های دیگر نقض این قانون را می پزیرند که خوشایند نیست. برای سینتکس های در سطح فایل مثل کلاس فرو رفتگی نداریم ولی برای متدها و کدهای درون آن و برای شرط ها و حلقه ها باید فرو رفته را مشخص کنیم. مثال بالا راست نمونه نقض فرورفتگی در سطح کلاس را نشان میدهد. ناخوانا است!</a:t>
            </a:r>
          </a:p>
          <a:p>
            <a:pPr marL="171450" indent="-171450" algn="r" rtl="1">
              <a:buFont typeface="Arial" panose="020B0604020202020204" pitchFamily="34" charset="0"/>
              <a:buChar char="•"/>
            </a:pPr>
            <a:r>
              <a:rPr lang="fa-IR" b="0" dirty="0"/>
              <a:t>تصمیمات تیمی:  در نهایت فرمت بندی کد باید در داخل تیم‌ها تصمیم گرفته شود و حرف آخر با تیم است و اگرچه خوشایند نباشد. زیرا برنامه باید تمام ساختار یکسانی داشته باشد و سلایق شخصی در آن نباید پر رنگ شوند.</a:t>
            </a:r>
          </a:p>
          <a:p>
            <a:pPr marL="171450" indent="-171450" algn="r" rtl="1">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298C2C4C-7B8E-4189-A440-B7A43E2F04E4}" type="slidenum">
              <a:rPr lang="en-US" smtClean="0"/>
              <a:t>43</a:t>
            </a:fld>
            <a:endParaRPr lang="en-US"/>
          </a:p>
        </p:txBody>
      </p:sp>
    </p:spTree>
    <p:extLst>
      <p:ext uri="{BB962C8B-B14F-4D97-AF65-F5344CB8AC3E}">
        <p14:creationId xmlns:p14="http://schemas.microsoft.com/office/powerpoint/2010/main" val="1034950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Font typeface="Arial" panose="020B0604020202020204" pitchFamily="34" charset="0"/>
              <a:buNone/>
            </a:pPr>
            <a:r>
              <a:rPr lang="fa-IR" b="0" dirty="0"/>
              <a:t>ساختار عمو باب:  تیکه کد آخر فصل ۵</a:t>
            </a:r>
          </a:p>
          <a:p>
            <a:pPr marL="171450" indent="-171450" algn="r" rtl="1">
              <a:buFont typeface="Arial" panose="020B0604020202020204" pitchFamily="34" charset="0"/>
              <a:buChar char="•"/>
            </a:pPr>
            <a:r>
              <a:rPr lang="fa-IR" b="0" dirty="0"/>
              <a:t>نام کلاس هم سطح افقی فایل</a:t>
            </a:r>
          </a:p>
          <a:p>
            <a:pPr marL="171450" indent="-171450" algn="r" rtl="1">
              <a:buFont typeface="Arial" panose="020B0604020202020204" pitchFamily="34" charset="0"/>
              <a:buChar char="•"/>
            </a:pPr>
            <a:r>
              <a:rPr lang="fa-IR" b="0" dirty="0"/>
              <a:t>متغیرها و </a:t>
            </a:r>
            <a:r>
              <a:rPr lang="en-US" b="0" dirty="0"/>
              <a:t>properties</a:t>
            </a:r>
            <a:endParaRPr lang="fa-IR" b="0" dirty="0"/>
          </a:p>
          <a:p>
            <a:pPr marL="171450" indent="-171450" algn="r" rtl="1">
              <a:buFont typeface="Arial" panose="020B0604020202020204" pitchFamily="34" charset="0"/>
              <a:buChar char="•"/>
            </a:pPr>
            <a:r>
              <a:rPr lang="fa-IR" b="0" dirty="0"/>
              <a:t>توابع سازنده</a:t>
            </a:r>
          </a:p>
          <a:p>
            <a:pPr marL="171450" indent="-171450" algn="r" rtl="1">
              <a:buFont typeface="Arial" panose="020B0604020202020204" pitchFamily="34" charset="0"/>
              <a:buChar char="•"/>
            </a:pPr>
            <a:r>
              <a:rPr lang="fa-IR" b="0" dirty="0"/>
              <a:t>توابع استاتیک</a:t>
            </a:r>
          </a:p>
          <a:p>
            <a:pPr marL="171450" indent="-171450" algn="r" rtl="1">
              <a:buFont typeface="Arial" panose="020B0604020202020204" pitchFamily="34" charset="0"/>
              <a:buChar char="•"/>
            </a:pPr>
            <a:r>
              <a:rPr lang="fa-IR" b="0" dirty="0"/>
              <a:t>توابع دیگر طبق وابستگی نزدیک هم هستند نه طبق سطح دسترسی </a:t>
            </a:r>
            <a:r>
              <a:rPr lang="en-US" b="0" dirty="0"/>
              <a:t>private , public</a:t>
            </a:r>
            <a:endParaRPr lang="fa-IR" b="0" dirty="0"/>
          </a:p>
          <a:p>
            <a:pPr algn="r" rtl="1"/>
            <a:endParaRPr lang="en-US" dirty="0"/>
          </a:p>
          <a:p>
            <a:pPr algn="r" rtl="1"/>
            <a:r>
              <a:rPr lang="fa-IR" dirty="0"/>
              <a:t>توضیحات در مورد فایل </a:t>
            </a:r>
            <a:r>
              <a:rPr lang="en-US" dirty="0"/>
              <a:t>.</a:t>
            </a:r>
            <a:r>
              <a:rPr lang="en-US" dirty="0" err="1"/>
              <a:t>editorconfig</a:t>
            </a:r>
            <a:r>
              <a:rPr lang="fa-IR" dirty="0"/>
              <a:t> برای </a:t>
            </a:r>
            <a:r>
              <a:rPr lang="en-US" dirty="0"/>
              <a:t>IDE</a:t>
            </a:r>
            <a:r>
              <a:rPr lang="fa-IR" dirty="0"/>
              <a:t> ها</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44</a:t>
            </a:fld>
            <a:endParaRPr lang="en-US"/>
          </a:p>
        </p:txBody>
      </p:sp>
    </p:spTree>
    <p:extLst>
      <p:ext uri="{BB962C8B-B14F-4D97-AF65-F5344CB8AC3E}">
        <p14:creationId xmlns:p14="http://schemas.microsoft.com/office/powerpoint/2010/main" val="415067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به مرور زمان بهره وری برنامه ها کمتر می شود و کدهای بد روی هم انباشته می شود و تیم جدید و برنامه جدید و ...</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8</a:t>
            </a:fld>
            <a:endParaRPr lang="en-US"/>
          </a:p>
        </p:txBody>
      </p:sp>
    </p:spTree>
    <p:extLst>
      <p:ext uri="{BB962C8B-B14F-4D97-AF65-F5344CB8AC3E}">
        <p14:creationId xmlns:p14="http://schemas.microsoft.com/office/powerpoint/2010/main" val="1245075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2000" b="1" dirty="0"/>
              <a:t>اشیا و ساختارهای داده ای</a:t>
            </a:r>
          </a:p>
          <a:p>
            <a:pPr algn="r" rtl="1"/>
            <a:endParaRPr lang="fa-IR" sz="2000" b="1" dirty="0"/>
          </a:p>
          <a:p>
            <a:pPr algn="r" rtl="1"/>
            <a:r>
              <a:rPr lang="fa-IR" sz="2000" b="1" dirty="0"/>
              <a:t>یک دلیل نام ببرید که ما نیاز به نگه داشتن متغیرهای خصوصی یا </a:t>
            </a:r>
            <a:r>
              <a:rPr lang="en-US" sz="2000" b="1" dirty="0"/>
              <a:t>private </a:t>
            </a:r>
            <a:r>
              <a:rPr lang="fa-IR" sz="2000" b="1" dirty="0"/>
              <a:t> هستیم؟</a:t>
            </a:r>
          </a:p>
          <a:p>
            <a:pPr algn="r" rtl="1"/>
            <a:r>
              <a:rPr lang="fa-IR" sz="2000" b="1" dirty="0"/>
              <a:t>ما نمیخواهیم کسی به آنها وابسته باشد و تغییرات داخلی متغیرها سطح بیرونی کلاس را تغییر دهد. کپسوله سازی.</a:t>
            </a:r>
          </a:p>
          <a:p>
            <a:pPr algn="r" rtl="1"/>
            <a:r>
              <a:rPr lang="fa-IR" sz="2000" b="1" dirty="0"/>
              <a:t>حال چرا بعضی ها عادت داریم </a:t>
            </a:r>
            <a:r>
              <a:rPr lang="en-US" sz="2000" b="1" dirty="0"/>
              <a:t>Property</a:t>
            </a:r>
            <a:r>
              <a:rPr lang="fa-IR" sz="2000" b="1" dirty="0"/>
              <a:t> ها یا کپسوله سازی از نوع </a:t>
            </a:r>
            <a:r>
              <a:rPr lang="en-US" sz="2000" b="1" dirty="0"/>
              <a:t>private</a:t>
            </a:r>
            <a:r>
              <a:rPr lang="fa-IR" sz="2000" b="1" dirty="0"/>
              <a:t> داشته باشیم؟ </a:t>
            </a:r>
            <a:endParaRPr lang="en-US" sz="2000" b="1" dirty="0"/>
          </a:p>
        </p:txBody>
      </p:sp>
      <p:sp>
        <p:nvSpPr>
          <p:cNvPr id="4" name="Slide Number Placeholder 3"/>
          <p:cNvSpPr>
            <a:spLocks noGrp="1"/>
          </p:cNvSpPr>
          <p:nvPr>
            <p:ph type="sldNum" sz="quarter" idx="5"/>
          </p:nvPr>
        </p:nvSpPr>
        <p:spPr/>
        <p:txBody>
          <a:bodyPr/>
          <a:lstStyle/>
          <a:p>
            <a:fld id="{298C2C4C-7B8E-4189-A440-B7A43E2F04E4}" type="slidenum">
              <a:rPr lang="en-US" smtClean="0"/>
              <a:t>45</a:t>
            </a:fld>
            <a:endParaRPr lang="en-US"/>
          </a:p>
        </p:txBody>
      </p:sp>
    </p:spTree>
    <p:extLst>
      <p:ext uri="{BB962C8B-B14F-4D97-AF65-F5344CB8AC3E}">
        <p14:creationId xmlns:p14="http://schemas.microsoft.com/office/powerpoint/2010/main" val="1329977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انتزاع داده‌ها:</a:t>
            </a:r>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نکته: ما همه گی مفهوم کپسوله سازی را در افزودن یک لایه متد </a:t>
            </a:r>
            <a:r>
              <a:rPr lang="en-US" dirty="0"/>
              <a:t>getter</a:t>
            </a:r>
            <a:r>
              <a:rPr lang="fa-IR" dirty="0"/>
              <a:t> و </a:t>
            </a:r>
            <a:r>
              <a:rPr lang="en-US" dirty="0"/>
              <a:t>setter</a:t>
            </a:r>
            <a:r>
              <a:rPr lang="fa-IR" dirty="0"/>
              <a:t> برای دسترسی به متغیرها میدونیم. درحالی که کپسوله کردن یا پنهان سازی پیاده سازی در سطح انتزاع یا انترفیس ها است. این اینترفیس‌ها هستند که کاربران این اجازه را می‌دهند که ماهیت داده‌ها را دستکاری کنند، بدون اینکه اطلاعی از پیاده سازی داشته باشند.</a:t>
            </a:r>
          </a:p>
          <a:p>
            <a:pPr marL="457200" lvl="1" indent="0" algn="r" rtl="1">
              <a:buFont typeface="Arial" panose="020B0604020202020204" pitchFamily="34" charset="0"/>
              <a:buNone/>
            </a:pPr>
            <a:r>
              <a:rPr lang="fa-IR" dirty="0"/>
              <a:t>مثال ویکل (اینترفیس وسیله نقلیه) است که دو متد دارد. در اولی از اصطلاحات خاص برای ارتباط سطح سوخت وسیله نقلیه استفاده کرده است. مثل گالون! ولی در دومی فقط با درصد نشون میده و هیچ نشانه ای از شکل داده‌ها نداریم. در کل پنهان سازی جزئیات داده‌ها خیلی مهمه. چون برای کاربرانی که از کلاسمون استفاده میکنند، اصلا مهم نیست که چه واحدها و متغیرهایی درون کلاس استفاده میشه. ما باید همیشه دیدگاه پنهان سازی رو در سطح انتزاعات داشته باشیم.</a:t>
            </a:r>
          </a:p>
          <a:p>
            <a:pPr marL="457200" lvl="1" indent="0" algn="r" rtl="1">
              <a:buFont typeface="Arial" panose="020B0604020202020204" pitchFamily="34" charset="0"/>
              <a:buNone/>
            </a:pPr>
            <a:endParaRPr lang="fa-IR"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سرشاخ شدن قطارها:</a:t>
            </a:r>
          </a:p>
          <a:p>
            <a:pPr marL="457200" lvl="1" indent="0" algn="r" rtl="1">
              <a:buFont typeface="Arial" panose="020B0604020202020204" pitchFamily="34" charset="0"/>
              <a:buNone/>
            </a:pPr>
            <a:r>
              <a:rPr lang="fa-IR" dirty="0"/>
              <a:t>مشکلی که در بند قانون </a:t>
            </a:r>
            <a:r>
              <a:rPr lang="en-US" dirty="0"/>
              <a:t>Demeter</a:t>
            </a:r>
            <a:r>
              <a:rPr lang="fa-IR" dirty="0"/>
              <a:t> بود را اینگونه حل میکنیم ولی باز دسترسی به متد کلاس ها بصورت تو در تو، نشانگر این است که ما در حیطه تابع از جزئیات داخلی کلاس‌های دیگر خبر داریم که با فراخوانی های تو در تو به آن آبجکت هدف می رسیم. بهتر بود </a:t>
            </a:r>
            <a:r>
              <a:rPr lang="en-US" dirty="0" err="1"/>
              <a:t>ctxt</a:t>
            </a:r>
            <a:r>
              <a:rPr lang="fa-IR" dirty="0"/>
              <a:t> یک متد با نام </a:t>
            </a:r>
            <a:r>
              <a:rPr lang="en-US" dirty="0" err="1"/>
              <a:t>CreateScratchFileStream</a:t>
            </a:r>
            <a:r>
              <a:rPr lang="en-US" dirty="0"/>
              <a:t>(</a:t>
            </a:r>
            <a:r>
              <a:rPr lang="en-US" dirty="0" err="1"/>
              <a:t>classFileName</a:t>
            </a:r>
            <a:r>
              <a:rPr lang="en-US" dirty="0"/>
              <a:t>)</a:t>
            </a:r>
            <a:r>
              <a:rPr lang="fa-IR" dirty="0"/>
              <a:t> میداشت.</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ضد تقارن داده‌ها | اشیا (</a:t>
            </a:r>
            <a:r>
              <a:rPr lang="en-US" dirty="0"/>
              <a:t>Data/Object Anti-Symmetry</a:t>
            </a:r>
            <a:r>
              <a:rPr lang="fa-IR" dirty="0"/>
              <a:t>): </a:t>
            </a:r>
          </a:p>
          <a:p>
            <a:pPr marL="457200" lvl="1" indent="0" algn="r" rtl="1">
              <a:buFont typeface="Arial" panose="020B0604020202020204" pitchFamily="34" charset="0"/>
              <a:buNone/>
            </a:pPr>
            <a:r>
              <a:rPr lang="fa-IR" dirty="0"/>
              <a:t>تفاوت خیلی زیادی بین اشیا و داده‌های ساختاری هست. اشیا، دادهاشون رو پشت انتزاع پنهان می‌کنند و توابعی که روی داده‌ها کار میکنند رو به نمایش می‌گذارند. ولی در داده‌های ساختاری، داده‌های خودشون رو به نمایش میزارند و هیچ تابع معنی داری هم ندارند. این اختلاف شاید بنظر بی اهمیت بیاد ولی عواقب بدی داره اگر این دو تارو باهم قاطی کنیم.</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قانون </a:t>
            </a:r>
            <a:r>
              <a:rPr lang="en-US" dirty="0"/>
              <a:t>Demeter</a:t>
            </a:r>
            <a:r>
              <a:rPr lang="fa-IR" dirty="0"/>
              <a:t>:</a:t>
            </a:r>
          </a:p>
          <a:p>
            <a:pPr marL="457200" lvl="1" indent="0" algn="r" rtl="1">
              <a:buFont typeface="Arial" panose="020B0604020202020204" pitchFamily="34" charset="0"/>
              <a:buNone/>
            </a:pPr>
            <a:r>
              <a:rPr lang="fa-IR" dirty="0"/>
              <a:t>این قانون میگه، یک ماژول نباید در مورد قسمت‌های داخلی اشیایی که دستکاری میکنه، چیزی بدونه. در واقع اشیا اطلاعات خود را پنهان میکنند و رفتارها یا متدهای خود را آشکار میکنند و نباید ساختار داخلی رو از طریق دسترسی نمایش بده. بطور دقیق‌تر،  این قانون میگه، فرض کنید </a:t>
            </a:r>
            <a:r>
              <a:rPr lang="en-US" dirty="0"/>
              <a:t>f</a:t>
            </a:r>
            <a:r>
              <a:rPr lang="fa-IR" dirty="0"/>
              <a:t> متدی از کلاس</a:t>
            </a:r>
            <a:r>
              <a:rPr lang="en-US" dirty="0"/>
              <a:t> C </a:t>
            </a:r>
            <a:r>
              <a:rPr lang="fa-IR" dirty="0"/>
              <a:t> هست. آنگاه این متد فقط حق دسترسی به این موارد رو دارد:</a:t>
            </a:r>
          </a:p>
          <a:p>
            <a:pPr marL="1085850" lvl="2" indent="-171450" algn="r" rtl="1">
              <a:buFontTx/>
              <a:buChar char="-"/>
            </a:pPr>
            <a:r>
              <a:rPr lang="fa-IR" dirty="0"/>
              <a:t>خود کلاس </a:t>
            </a:r>
            <a:r>
              <a:rPr lang="en-US" dirty="0"/>
              <a:t>C</a:t>
            </a:r>
            <a:endParaRPr lang="fa-IR" dirty="0"/>
          </a:p>
          <a:p>
            <a:pPr marL="1085850" lvl="2" indent="-171450" algn="r" rtl="1">
              <a:buFontTx/>
              <a:buChar char="-"/>
            </a:pPr>
            <a:r>
              <a:rPr lang="fa-IR" dirty="0"/>
              <a:t>متغیرهای که درون متد </a:t>
            </a:r>
            <a:r>
              <a:rPr lang="en-US" dirty="0"/>
              <a:t>f</a:t>
            </a:r>
            <a:r>
              <a:rPr lang="fa-IR" dirty="0"/>
              <a:t> هستند</a:t>
            </a:r>
          </a:p>
          <a:p>
            <a:pPr marL="1085850" lvl="2" indent="-171450" algn="r" rtl="1">
              <a:buFontTx/>
              <a:buChar char="-"/>
            </a:pPr>
            <a:r>
              <a:rPr lang="fa-IR" dirty="0"/>
              <a:t>آرگمانهایی که به متد</a:t>
            </a:r>
            <a:r>
              <a:rPr lang="en-US" dirty="0"/>
              <a:t> </a:t>
            </a:r>
            <a:r>
              <a:rPr lang="fa-IR" dirty="0"/>
              <a:t> </a:t>
            </a:r>
            <a:r>
              <a:rPr lang="en-US" dirty="0"/>
              <a:t>f</a:t>
            </a:r>
            <a:r>
              <a:rPr lang="fa-IR" dirty="0"/>
              <a:t> پاس داده شده</a:t>
            </a:r>
          </a:p>
          <a:p>
            <a:pPr marL="1085850" lvl="2" indent="-171450" algn="r" rtl="1">
              <a:buFontTx/>
              <a:buChar char="-"/>
            </a:pPr>
            <a:r>
              <a:rPr lang="fa-IR" dirty="0"/>
              <a:t>یک آبجکتی که توی متغیری از کلاس </a:t>
            </a:r>
            <a:r>
              <a:rPr lang="en-US" dirty="0"/>
              <a:t>C</a:t>
            </a:r>
            <a:r>
              <a:rPr lang="fa-IR" dirty="0"/>
              <a:t> نگهداری میشه</a:t>
            </a:r>
            <a:endParaRPr lang="en-US" dirty="0"/>
          </a:p>
          <a:p>
            <a:pPr marL="457200" marR="0" lvl="1"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fa-IR" dirty="0"/>
              <a:t>طبق مثال پایین راست، که نقض قانون </a:t>
            </a:r>
            <a:r>
              <a:rPr lang="en-US" dirty="0"/>
              <a:t>Demeter</a:t>
            </a:r>
            <a:r>
              <a:rPr lang="fa-IR" dirty="0"/>
              <a:t> هست. زیرا، تابع </a:t>
            </a:r>
            <a:r>
              <a:rPr lang="en-US" dirty="0" err="1"/>
              <a:t>getScratchDir</a:t>
            </a:r>
            <a:r>
              <a:rPr lang="fa-IR" dirty="0"/>
              <a:t> روی مقدار بازگشتی تابع </a:t>
            </a:r>
            <a:r>
              <a:rPr lang="en-US" dirty="0" err="1"/>
              <a:t>getOptions</a:t>
            </a:r>
            <a:r>
              <a:rPr lang="fa-IR" dirty="0"/>
              <a:t> فراخوانی شده و همچنین تابع </a:t>
            </a:r>
            <a:r>
              <a:rPr lang="en-US" dirty="0" err="1"/>
              <a:t>getAbsolutePath</a:t>
            </a:r>
            <a:r>
              <a:rPr lang="fa-IR" dirty="0"/>
              <a:t> روی مقدار برگشتی </a:t>
            </a:r>
            <a:r>
              <a:rPr lang="en-US" dirty="0" err="1"/>
              <a:t>getScratchDir</a:t>
            </a:r>
            <a:r>
              <a:rPr lang="fa-IR" dirty="0"/>
              <a:t> فراخوانی شده است.</a:t>
            </a:r>
          </a:p>
          <a:p>
            <a:pPr marL="457200" lvl="1"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46</a:t>
            </a:fld>
            <a:endParaRPr lang="en-US"/>
          </a:p>
        </p:txBody>
      </p:sp>
    </p:spTree>
    <p:extLst>
      <p:ext uri="{BB962C8B-B14F-4D97-AF65-F5344CB8AC3E}">
        <p14:creationId xmlns:p14="http://schemas.microsoft.com/office/powerpoint/2010/main" val="1258649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شاید بپرسید کد تمیز چه ربطی به مدیریت خطا داره؟</a:t>
            </a:r>
          </a:p>
          <a:p>
            <a:pPr marL="171450" indent="-171450" algn="r" rtl="1">
              <a:buFont typeface="Arial" panose="020B0604020202020204" pitchFamily="34" charset="0"/>
              <a:buChar char="•"/>
            </a:pPr>
            <a:r>
              <a:rPr lang="fa-IR" dirty="0"/>
              <a:t>ورودی های نادرست</a:t>
            </a:r>
          </a:p>
          <a:p>
            <a:pPr marL="171450" indent="-171450" algn="r" rtl="1">
              <a:buFont typeface="Arial" panose="020B0604020202020204" pitchFamily="34" charset="0"/>
              <a:buChar char="•"/>
            </a:pPr>
            <a:r>
              <a:rPr lang="fa-IR" dirty="0"/>
              <a:t>خرابی در سیستم</a:t>
            </a:r>
          </a:p>
          <a:p>
            <a:pPr marL="171450" indent="-171450" algn="r" rtl="1">
              <a:buFont typeface="Arial" panose="020B0604020202020204" pitchFamily="34" charset="0"/>
              <a:buChar char="•"/>
            </a:pPr>
            <a:r>
              <a:rPr lang="fa-IR" dirty="0"/>
              <a:t>هرچیزی امکان بروز خطا را دارد</a:t>
            </a:r>
          </a:p>
          <a:p>
            <a:pPr marL="0" indent="0" algn="r" rtl="1">
              <a:buFont typeface="Arial" panose="020B0604020202020204" pitchFamily="34" charset="0"/>
              <a:buNone/>
            </a:pPr>
            <a:endParaRPr lang="fa-IR" dirty="0"/>
          </a:p>
          <a:p>
            <a:pPr marL="0" indent="0" algn="r" rtl="1">
              <a:buFont typeface="Arial" panose="020B0604020202020204" pitchFamily="34" charset="0"/>
              <a:buNone/>
            </a:pPr>
            <a:r>
              <a:rPr lang="fa-IR" dirty="0"/>
              <a:t>نکته: نباید منطق‌های مبهم یا غلط رو با هندل کردن خطا درست کرد و این یک اشتباه بزرگ است.</a:t>
            </a:r>
          </a:p>
          <a:p>
            <a:pPr marL="0" indent="0" algn="r" rtl="1">
              <a:buFont typeface="Arial" panose="020B0604020202020204" pitchFamily="34" charset="0"/>
              <a:buNone/>
            </a:pPr>
            <a:endParaRPr lang="fa-IR" dirty="0"/>
          </a:p>
          <a:p>
            <a:pPr marL="0"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47</a:t>
            </a:fld>
            <a:endParaRPr lang="en-US"/>
          </a:p>
        </p:txBody>
      </p:sp>
    </p:spTree>
    <p:extLst>
      <p:ext uri="{BB962C8B-B14F-4D97-AF65-F5344CB8AC3E}">
        <p14:creationId xmlns:p14="http://schemas.microsoft.com/office/powerpoint/2010/main" val="3917185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از </a:t>
            </a:r>
            <a:r>
              <a:rPr lang="en-US" dirty="0"/>
              <a:t>exception</a:t>
            </a:r>
            <a:r>
              <a:rPr lang="fa-IR" dirty="0"/>
              <a:t> بجای مقدار یا کد برگشتی خطاها استفاده کنیم!</a:t>
            </a:r>
          </a:p>
          <a:p>
            <a:pPr marL="171450" indent="-171450" algn="r" rtl="1">
              <a:buFont typeface="Arial" panose="020B0604020202020204" pitchFamily="34" charset="0"/>
              <a:buChar char="•"/>
            </a:pPr>
            <a:r>
              <a:rPr lang="fa-IR" dirty="0"/>
              <a:t>در تکه کد بالا ما همیشه بلافاصله بعد از فراخوانی متدها باید خطاهای آن متد را بررسی کنیم. </a:t>
            </a:r>
          </a:p>
          <a:p>
            <a:pPr marL="628650" lvl="1" indent="-171450" algn="r" rtl="1">
              <a:buFont typeface="Arial" panose="020B0604020202020204" pitchFamily="34" charset="0"/>
              <a:buChar char="•"/>
            </a:pPr>
            <a:r>
              <a:rPr lang="fa-IR" dirty="0"/>
              <a:t>این روش به راحتی فراموش میشه و بعد مدتی کد کثیف بجا میگذاره.</a:t>
            </a:r>
          </a:p>
          <a:p>
            <a:pPr marL="628650" lvl="1" indent="-171450" algn="r" rtl="1">
              <a:buFont typeface="Arial" panose="020B0604020202020204" pitchFamily="34" charset="0"/>
              <a:buChar char="•"/>
            </a:pPr>
            <a:r>
              <a:rPr lang="fa-IR" dirty="0"/>
              <a:t>مشکل بعدی </a:t>
            </a:r>
            <a:r>
              <a:rPr lang="en-US" dirty="0"/>
              <a:t>If</a:t>
            </a:r>
            <a:r>
              <a:rPr lang="fa-IR" dirty="0"/>
              <a:t> های متعدد و زیرمجموعه های ناخواناست که زیبایی کد رو زیر سوال میبره.</a:t>
            </a:r>
          </a:p>
          <a:p>
            <a:pPr marL="628650" lvl="1" indent="-171450" algn="r" rtl="1">
              <a:buFont typeface="Arial" panose="020B0604020202020204" pitchFamily="34" charset="0"/>
              <a:buChar char="•"/>
            </a:pPr>
            <a:r>
              <a:rPr lang="fa-IR" dirty="0"/>
              <a:t>از بین رفتن محتوای واقعی خطا در سطوح پایین تر.</a:t>
            </a:r>
          </a:p>
          <a:p>
            <a:pPr marL="628650" lvl="1" indent="-171450" algn="r" rtl="1">
              <a:buFont typeface="Arial" panose="020B0604020202020204" pitchFamily="34" charset="0"/>
              <a:buChar char="•"/>
            </a:pPr>
            <a:r>
              <a:rPr lang="fa-IR" dirty="0"/>
              <a:t>ترکیب مدیریت خطا با الگوریتم مورد نظر!</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در کد پایین توابع </a:t>
            </a:r>
            <a:r>
              <a:rPr lang="en-US" dirty="0" err="1"/>
              <a:t>deletePage</a:t>
            </a:r>
            <a:r>
              <a:rPr lang="fa-IR" dirty="0"/>
              <a:t> و </a:t>
            </a:r>
            <a:r>
              <a:rPr lang="en-US" dirty="0" err="1"/>
              <a:t>deleteReference</a:t>
            </a:r>
            <a:r>
              <a:rPr lang="fa-IR" dirty="0"/>
              <a:t> و </a:t>
            </a:r>
            <a:r>
              <a:rPr lang="en-US" dirty="0" err="1"/>
              <a:t>deleteKey</a:t>
            </a:r>
            <a:r>
              <a:rPr lang="fa-IR" dirty="0"/>
              <a:t> خطاها را </a:t>
            </a:r>
            <a:r>
              <a:rPr lang="en-US" dirty="0"/>
              <a:t>throw</a:t>
            </a:r>
            <a:r>
              <a:rPr lang="fa-IR" dirty="0"/>
              <a:t> یا پرتاب میکنند و کافی است در متد سطح بالای از </a:t>
            </a:r>
            <a:r>
              <a:rPr lang="en-US" dirty="0"/>
              <a:t>try/catch</a:t>
            </a:r>
            <a:r>
              <a:rPr lang="fa-IR" dirty="0"/>
              <a:t> استفاده کنیم.</a:t>
            </a:r>
          </a:p>
          <a:p>
            <a:pPr marL="628650" lvl="1" indent="-171450" algn="r" rtl="1">
              <a:buFont typeface="Arial" panose="020B0604020202020204" pitchFamily="34" charset="0"/>
              <a:buChar char="•"/>
            </a:pPr>
            <a:r>
              <a:rPr lang="fa-IR" dirty="0"/>
              <a:t>خطای دقیق اتفاق افتاده در سطح بالا دریافت و ثبت خواهد شد.</a:t>
            </a:r>
          </a:p>
          <a:p>
            <a:pPr marL="628650" lvl="1" indent="-171450" algn="r" rtl="1">
              <a:buFont typeface="Arial" panose="020B0604020202020204" pitchFamily="34" charset="0"/>
              <a:buChar char="•"/>
            </a:pPr>
            <a:r>
              <a:rPr lang="fa-IR" dirty="0"/>
              <a:t>کد تمیز و و خواناست.</a:t>
            </a:r>
          </a:p>
        </p:txBody>
      </p:sp>
      <p:sp>
        <p:nvSpPr>
          <p:cNvPr id="4" name="Slide Number Placeholder 3"/>
          <p:cNvSpPr>
            <a:spLocks noGrp="1"/>
          </p:cNvSpPr>
          <p:nvPr>
            <p:ph type="sldNum" sz="quarter" idx="5"/>
          </p:nvPr>
        </p:nvSpPr>
        <p:spPr/>
        <p:txBody>
          <a:bodyPr/>
          <a:lstStyle/>
          <a:p>
            <a:fld id="{298C2C4C-7B8E-4189-A440-B7A43E2F04E4}" type="slidenum">
              <a:rPr lang="en-US" smtClean="0"/>
              <a:t>48</a:t>
            </a:fld>
            <a:endParaRPr lang="en-US"/>
          </a:p>
        </p:txBody>
      </p:sp>
    </p:spTree>
    <p:extLst>
      <p:ext uri="{BB962C8B-B14F-4D97-AF65-F5344CB8AC3E}">
        <p14:creationId xmlns:p14="http://schemas.microsoft.com/office/powerpoint/2010/main" val="3635673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dirty="0"/>
              <a:t>جداسازی </a:t>
            </a:r>
            <a:r>
              <a:rPr lang="en-US" dirty="0"/>
              <a:t>try/catch</a:t>
            </a:r>
            <a:r>
              <a:rPr lang="fa-IR" dirty="0"/>
              <a:t>‌ از مفاهیم متدهایی سطح پایین یا الگوریتمی</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الگوریتم متد از مدیریت خطا جدا شده است.</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در تابع </a:t>
            </a:r>
            <a:r>
              <a:rPr lang="en-US" dirty="0" err="1"/>
              <a:t>deletePageAndAllReferences</a:t>
            </a:r>
            <a:r>
              <a:rPr lang="fa-IR" dirty="0"/>
              <a:t> از کلمه </a:t>
            </a:r>
            <a:r>
              <a:rPr lang="en-US" dirty="0"/>
              <a:t>throws</a:t>
            </a:r>
            <a:r>
              <a:rPr lang="fa-IR" dirty="0"/>
              <a:t> برای نمایش اینکه اجرای این متد امکان وقوع خطا را دارد استفاده شده که در زبان جاوا کاربرد دارد و زبان‌های دیگر مثل زبان سی شارپ می توان از کامنت </a:t>
            </a:r>
            <a:r>
              <a:rPr lang="en-US" dirty="0"/>
              <a:t>XML</a:t>
            </a:r>
            <a:r>
              <a:rPr lang="fa-IR" dirty="0"/>
              <a:t> بالای متد و تگ </a:t>
            </a:r>
            <a:r>
              <a:rPr lang="en-US" dirty="0"/>
              <a:t>Exception</a:t>
            </a:r>
            <a:r>
              <a:rPr lang="fa-IR" dirty="0"/>
              <a:t> استفاده کرد تا کسانی که از متد ما استفاده میکنند بفهمند که این متد میتونه چه خطاهایی رو </a:t>
            </a:r>
            <a:r>
              <a:rPr lang="en-US" dirty="0"/>
              <a:t>throw</a:t>
            </a:r>
            <a:r>
              <a:rPr lang="fa-IR" dirty="0"/>
              <a:t> کنه.</a:t>
            </a: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49</a:t>
            </a:fld>
            <a:endParaRPr lang="en-US"/>
          </a:p>
        </p:txBody>
      </p:sp>
    </p:spTree>
    <p:extLst>
      <p:ext uri="{BB962C8B-B14F-4D97-AF65-F5344CB8AC3E}">
        <p14:creationId xmlns:p14="http://schemas.microsoft.com/office/powerpoint/2010/main" val="3496792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مدیریت خطا یک چیز است زیرا که متدها باید یک کار و وظیفه داشته باشند</a:t>
            </a:r>
          </a:p>
          <a:p>
            <a:pPr marL="628650" lvl="1" indent="-171450" algn="r" rtl="1">
              <a:buFont typeface="Arial" panose="020B0604020202020204" pitchFamily="34" charset="0"/>
              <a:buChar char="•"/>
            </a:pPr>
            <a:r>
              <a:rPr lang="fa-IR" dirty="0"/>
              <a:t>اگر کلمه </a:t>
            </a:r>
            <a:r>
              <a:rPr lang="en-US" dirty="0"/>
              <a:t>try</a:t>
            </a:r>
            <a:r>
              <a:rPr lang="fa-IR" dirty="0"/>
              <a:t> در تابعی وجود دارد باید اولین کلمه در تابع باشد</a:t>
            </a:r>
          </a:p>
          <a:p>
            <a:pPr marL="628650" lvl="1" indent="-171450" algn="r" rtl="1">
              <a:buFont typeface="Arial" panose="020B0604020202020204" pitchFamily="34" charset="0"/>
              <a:buChar char="•"/>
            </a:pPr>
            <a:r>
              <a:rPr lang="fa-IR" dirty="0"/>
              <a:t>اگر </a:t>
            </a:r>
            <a:r>
              <a:rPr lang="en-US" dirty="0"/>
              <a:t>catch/finally</a:t>
            </a:r>
            <a:r>
              <a:rPr lang="fa-IR" dirty="0"/>
              <a:t> در تابعی وجود دارد باید بعد از آن چیزی وجود نداشته باشد</a:t>
            </a:r>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یک جریان عادی تعریف کنید</a:t>
            </a:r>
          </a:p>
          <a:p>
            <a:pPr marL="628650" lvl="1" indent="-171450" algn="r" rtl="1">
              <a:buFont typeface="Arial" panose="020B0604020202020204" pitchFamily="34" charset="0"/>
              <a:buChar char="•"/>
            </a:pPr>
            <a:r>
              <a:rPr lang="fa-IR" dirty="0"/>
              <a:t>باید بین منطق برنامه و مدیریت خطا فاصله باشد و سعی کنیم مدیریت خطا را به بالاترین سطح برنامه ببریم و سطوح پایین مانند کتابخانه‌ها و کامپوننت ها آنها را مدیریت نکنیم.</a:t>
            </a:r>
          </a:p>
          <a:p>
            <a:pPr marL="628650" lvl="1" indent="-171450" algn="r" rtl="1">
              <a:buFont typeface="Arial" panose="020B0604020202020204" pitchFamily="34" charset="0"/>
              <a:buChar char="•"/>
            </a:pPr>
            <a:r>
              <a:rPr lang="fa-IR" dirty="0"/>
              <a:t>به مثال پایین چپ توجه کنید:</a:t>
            </a:r>
          </a:p>
          <a:p>
            <a:pPr marL="1085850" lvl="2" indent="-171450" algn="r" rtl="1">
              <a:buFont typeface="Arial" panose="020B0604020202020204" pitchFamily="34" charset="0"/>
              <a:buChar char="•"/>
            </a:pPr>
            <a:r>
              <a:rPr lang="fa-IR" dirty="0"/>
              <a:t>تابع </a:t>
            </a:r>
            <a:r>
              <a:rPr lang="en-US" dirty="0" err="1"/>
              <a:t>getMeals</a:t>
            </a:r>
            <a:r>
              <a:rPr lang="fa-IR" dirty="0"/>
              <a:t> از آبجکت </a:t>
            </a:r>
            <a:r>
              <a:rPr lang="en-US" dirty="0" err="1"/>
              <a:t>expenseReportDAO</a:t>
            </a:r>
            <a:r>
              <a:rPr lang="fa-IR" dirty="0"/>
              <a:t> یک آبجکت از نوع </a:t>
            </a:r>
            <a:r>
              <a:rPr lang="en-US" dirty="0" err="1"/>
              <a:t>MealExpense</a:t>
            </a:r>
            <a:r>
              <a:rPr lang="fa-IR" dirty="0"/>
              <a:t> برمیگرداند. که در آن تابع </a:t>
            </a:r>
            <a:r>
              <a:rPr lang="en-US" dirty="0" err="1"/>
              <a:t>getTotal</a:t>
            </a:r>
            <a:r>
              <a:rPr lang="fa-IR" dirty="0"/>
              <a:t> اگر وعده‌های غذایی کارمندی هزینه دار شوند، مقدار برمیگرداند و در غیر اینصورت خطا یا استثنا </a:t>
            </a:r>
            <a:r>
              <a:rPr lang="en-US" dirty="0" err="1"/>
              <a:t>MealExceptionNotFound</a:t>
            </a:r>
            <a:r>
              <a:rPr lang="fa-IR" dirty="0"/>
              <a:t> بر میگرداند که کارمند باید هزینه یک وعده غذایی را بگیرد.</a:t>
            </a:r>
          </a:p>
          <a:p>
            <a:pPr marL="1085850" lvl="2" indent="-171450" algn="r" rtl="1">
              <a:buFont typeface="Arial" panose="020B0604020202020204" pitchFamily="34" charset="0"/>
              <a:buChar char="•"/>
            </a:pPr>
            <a:r>
              <a:rPr lang="fa-IR" dirty="0"/>
              <a:t>این نحوه نوشتن و مدیریت خطا منطق برنامه را پیچیده کرده است</a:t>
            </a:r>
          </a:p>
          <a:p>
            <a:pPr marL="1085850" lvl="2" indent="-171450" algn="r" rtl="1">
              <a:buFont typeface="Arial" panose="020B0604020202020204" pitchFamily="34" charset="0"/>
              <a:buChar char="•"/>
            </a:pPr>
            <a:r>
              <a:rPr lang="fa-IR" dirty="0"/>
              <a:t>متد سطح بالا درگیر روابط و مفاهیم داخلی کلاس </a:t>
            </a:r>
            <a:r>
              <a:rPr lang="en-US" dirty="0" err="1"/>
              <a:t>MealExpense</a:t>
            </a:r>
            <a:r>
              <a:rPr lang="fa-IR" dirty="0"/>
              <a:t> شده است</a:t>
            </a:r>
          </a:p>
          <a:p>
            <a:pPr marL="1085850" lvl="2" indent="-171450" algn="r" rtl="1">
              <a:buFont typeface="Arial" panose="020B0604020202020204" pitchFamily="34" charset="0"/>
              <a:buChar char="•"/>
            </a:pPr>
            <a:r>
              <a:rPr lang="fa-IR" dirty="0"/>
              <a:t>بهتر است بصورت زیر نوشته شود که در اینصورت:</a:t>
            </a:r>
          </a:p>
          <a:p>
            <a:pPr marL="1543050" lvl="3" indent="-171450" algn="r" rtl="1">
              <a:buFont typeface="Arial" panose="020B0604020202020204" pitchFamily="34" charset="0"/>
              <a:buChar char="•"/>
            </a:pPr>
            <a:r>
              <a:rPr lang="fa-IR" dirty="0"/>
              <a:t>مدیریت خطا وجود ندارد</a:t>
            </a:r>
          </a:p>
          <a:p>
            <a:pPr marL="1543050" lvl="3" indent="-171450" algn="r" rtl="1">
              <a:buFont typeface="Arial" panose="020B0604020202020204" pitchFamily="34" charset="0"/>
              <a:buChar char="•"/>
            </a:pPr>
            <a:r>
              <a:rPr lang="fa-IR" dirty="0"/>
              <a:t>مقدار برگشتی پیش فرض در تابع </a:t>
            </a:r>
            <a:r>
              <a:rPr lang="en-US" dirty="0" err="1"/>
              <a:t>getTotal</a:t>
            </a:r>
            <a:r>
              <a:rPr lang="fa-IR" dirty="0"/>
              <a:t> هزینه یک وعده غذایی کارمند است و اگر وعده های دیگری داشت محموع آنها را برمیگرداند ولی خطایی تولید نمیکند.</a:t>
            </a:r>
          </a:p>
          <a:p>
            <a:pPr marL="1543050" lvl="3" indent="-171450" algn="r" rtl="1">
              <a:buFont typeface="Arial" panose="020B0604020202020204" pitchFamily="34" charset="0"/>
              <a:buChar char="•"/>
            </a:pPr>
            <a:r>
              <a:rPr lang="fa-IR" dirty="0"/>
              <a:t>ساده تر و قابل فهم تر شده</a:t>
            </a:r>
          </a:p>
          <a:p>
            <a:pPr marL="1543050" lvl="3" indent="-171450" algn="r" rtl="1">
              <a:buFont typeface="Arial" panose="020B0604020202020204" pitchFamily="34" charset="0"/>
              <a:buChar char="•"/>
            </a:pPr>
            <a:r>
              <a:rPr lang="fa-IR" dirty="0"/>
              <a:t>اصل مفهوم در خود کلاس کپسوله شده است</a:t>
            </a:r>
          </a:p>
          <a:p>
            <a:pPr marL="1543050" lvl="3" indent="-171450" algn="r" rtl="1">
              <a:buFont typeface="Arial" panose="020B0604020202020204" pitchFamily="34" charset="0"/>
              <a:buChar char="•"/>
            </a:pPr>
            <a:r>
              <a:rPr lang="fa-IR" dirty="0"/>
              <a:t>این همان اصل، </a:t>
            </a:r>
            <a:r>
              <a:rPr lang="en-US" dirty="0"/>
              <a:t>Special Case Pattern</a:t>
            </a:r>
            <a:r>
              <a:rPr lang="fa-IR" dirty="0"/>
              <a:t> مارتین فولر است که میگوید:</a:t>
            </a:r>
          </a:p>
          <a:p>
            <a:pPr marL="2000250" lvl="4" indent="-171450" algn="r" rtl="1">
              <a:buFont typeface="Arial" panose="020B0604020202020204" pitchFamily="34" charset="0"/>
              <a:buChar char="•"/>
            </a:pPr>
            <a:r>
              <a:rPr lang="fa-IR" dirty="0"/>
              <a:t>شما یک کلاس ایجاد میکنید، تا یک مورد و مفهوم خاص را برای شما مدیریت کند. در این زمان، استفاده کننده از کلاس شما نباید درگیر خطاهای رفتار کلاس شما شود. این رفتارها باید درون خود شی کپسوله گردد.</a:t>
            </a:r>
          </a:p>
          <a:p>
            <a:pPr marL="628650" lvl="1" indent="-171450" algn="r" rtl="1">
              <a:buFont typeface="Arial" panose="020B0604020202020204" pitchFamily="34" charset="0"/>
              <a:buChar char="•"/>
            </a:pPr>
            <a:endParaRPr lang="fa-IR" dirty="0"/>
          </a:p>
          <a:p>
            <a:pPr marL="628650" lvl="1"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r>
              <a:rPr lang="fa-IR" dirty="0"/>
              <a:t>مقدار </a:t>
            </a:r>
            <a:r>
              <a:rPr lang="en-US" dirty="0"/>
              <a:t>null</a:t>
            </a:r>
            <a:r>
              <a:rPr lang="fa-IR" dirty="0"/>
              <a:t> برنگردانیم</a:t>
            </a:r>
          </a:p>
          <a:p>
            <a:pPr marL="628650" lvl="1" indent="-171450" algn="r" rtl="1">
              <a:buFont typeface="Arial" panose="020B0604020202020204" pitchFamily="34" charset="0"/>
              <a:buChar char="•"/>
            </a:pPr>
            <a:r>
              <a:rPr lang="fa-IR" dirty="0"/>
              <a:t>ما تعداد بیشماری شرط در برنامه داریم که مقدار </a:t>
            </a:r>
            <a:r>
              <a:rPr lang="en-US" dirty="0"/>
              <a:t>Null</a:t>
            </a:r>
            <a:r>
              <a:rPr lang="fa-IR" dirty="0"/>
              <a:t> را بررسی میکند!</a:t>
            </a:r>
          </a:p>
          <a:p>
            <a:pPr marL="628650" lvl="1" indent="-171450" algn="r" rtl="1">
              <a:buFont typeface="Arial" panose="020B0604020202020204" pitchFamily="34" charset="0"/>
              <a:buChar char="•"/>
            </a:pPr>
            <a:r>
              <a:rPr lang="fa-IR" dirty="0"/>
              <a:t>طبق بالا راست، متد </a:t>
            </a:r>
            <a:r>
              <a:rPr lang="en-US" dirty="0" err="1"/>
              <a:t>getEmployees</a:t>
            </a:r>
            <a:r>
              <a:rPr lang="en-US" dirty="0"/>
              <a:t>()</a:t>
            </a:r>
            <a:r>
              <a:rPr lang="fa-IR" dirty="0"/>
              <a:t> در صورت عدم وجود کارمندی </a:t>
            </a:r>
            <a:r>
              <a:rPr lang="en-US" dirty="0"/>
              <a:t>null</a:t>
            </a:r>
            <a:r>
              <a:rPr lang="fa-IR" dirty="0"/>
              <a:t> برمیگرداند. شاید در نگاه اول این کد بد نباشد! ولی واقعا بد است. این کد هم برای شما و هم برای کسی که آن را فراخوانی میکند، کار اضافی ایجاد میکند.</a:t>
            </a:r>
          </a:p>
          <a:p>
            <a:pPr marL="628650" lvl="1" indent="-171450" algn="r" rtl="1">
              <a:buFont typeface="Arial" panose="020B0604020202020204" pitchFamily="34" charset="0"/>
              <a:buChar char="•"/>
            </a:pPr>
            <a:r>
              <a:rPr lang="fa-IR" dirty="0"/>
              <a:t>حال فرض کنید این بررسی </a:t>
            </a:r>
            <a:r>
              <a:rPr lang="en-US" dirty="0"/>
              <a:t>null</a:t>
            </a:r>
            <a:r>
              <a:rPr lang="fa-IR" dirty="0"/>
              <a:t> فراموش شود و خطای </a:t>
            </a:r>
            <a:r>
              <a:rPr lang="en-US" dirty="0" err="1"/>
              <a:t>NullException</a:t>
            </a:r>
            <a:r>
              <a:rPr lang="fa-IR" dirty="0"/>
              <a:t> رخ دهد. برنامه ای که در سطح بالاتر این استثنا رو از عمق برنامه میگیره باید دقیقا چیکار کنه؟ </a:t>
            </a:r>
          </a:p>
          <a:p>
            <a:pPr marL="628650" lvl="1" indent="-171450" algn="r" rtl="1">
              <a:buFont typeface="Arial" panose="020B0604020202020204" pitchFamily="34" charset="0"/>
              <a:buChar char="•"/>
            </a:pPr>
            <a:r>
              <a:rPr lang="fa-IR" dirty="0"/>
              <a:t>اگر وسوسه شوید و همه جا </a:t>
            </a:r>
            <a:r>
              <a:rPr lang="en-US" dirty="0"/>
              <a:t>null</a:t>
            </a:r>
            <a:r>
              <a:rPr lang="fa-IR" dirty="0"/>
              <a:t> برگردانید، همه جای برنامه ی شما پر خواهد شد از شرطهای بیهوده و کثیف.</a:t>
            </a:r>
          </a:p>
          <a:p>
            <a:pPr marL="628650" lvl="1" indent="-171450" algn="r" rtl="1">
              <a:buFont typeface="Arial" panose="020B0604020202020204" pitchFamily="34" charset="0"/>
              <a:buChar char="•"/>
            </a:pPr>
            <a:r>
              <a:rPr lang="fa-IR" dirty="0"/>
              <a:t>بهترین راه حل، برگرداندن یک وضعیت خاص از یک شی است و اگر این هم امکان پذیر نیست در همان لایه خطای مربوطه را </a:t>
            </a:r>
            <a:r>
              <a:rPr lang="en-US" dirty="0"/>
              <a:t>throw</a:t>
            </a:r>
            <a:r>
              <a:rPr lang="fa-IR" dirty="0"/>
              <a:t> کنید تا مشکل قابل فهم تر باشد.</a:t>
            </a:r>
          </a:p>
          <a:p>
            <a:pPr marL="628650" lvl="1" indent="-171450" algn="r" rtl="1">
              <a:buFont typeface="Arial" panose="020B0604020202020204" pitchFamily="34" charset="0"/>
              <a:buChar char="•"/>
            </a:pPr>
            <a:r>
              <a:rPr lang="fa-IR" dirty="0"/>
              <a:t>برای مثال تابع </a:t>
            </a:r>
            <a:r>
              <a:rPr lang="en-US" dirty="0" err="1"/>
              <a:t>getEmployees</a:t>
            </a:r>
            <a:r>
              <a:rPr lang="fa-IR" dirty="0"/>
              <a:t> طوری تغییر کرد تا بجای </a:t>
            </a:r>
            <a:r>
              <a:rPr lang="en-US" dirty="0"/>
              <a:t>Null</a:t>
            </a:r>
            <a:r>
              <a:rPr lang="fa-IR" dirty="0"/>
              <a:t> لیست خالی برگرداند. و این همان </a:t>
            </a:r>
            <a:r>
              <a:rPr lang="en-US" dirty="0"/>
              <a:t>Special Case object</a:t>
            </a:r>
            <a:r>
              <a:rPr lang="fa-IR" dirty="0"/>
              <a:t> است که خیلی مواقع یک راه چاره آسانی هستند.</a:t>
            </a:r>
          </a:p>
          <a:p>
            <a:pPr marL="628650" lvl="1" indent="-171450" algn="r" rtl="1">
              <a:buFont typeface="Arial" panose="020B0604020202020204" pitchFamily="34" charset="0"/>
              <a:buChar char="•"/>
            </a:pPr>
            <a:r>
              <a:rPr lang="fa-IR" dirty="0"/>
              <a:t>با این روش، شما شانس رخ دادن </a:t>
            </a:r>
            <a:r>
              <a:rPr lang="en-US" dirty="0" err="1"/>
              <a:t>NullException</a:t>
            </a:r>
            <a:r>
              <a:rPr lang="fa-IR" dirty="0"/>
              <a:t> را به حداقل می رسانید.</a:t>
            </a:r>
          </a:p>
          <a:p>
            <a:pPr marL="457200" lvl="1" indent="0" algn="r" rtl="1">
              <a:buFont typeface="Arial" panose="020B0604020202020204" pitchFamily="34" charset="0"/>
              <a:buNone/>
            </a:pPr>
            <a:endParaRPr lang="fa-IR" dirty="0"/>
          </a:p>
          <a:p>
            <a:pPr marL="171450" indent="-171450" algn="r" rtl="1">
              <a:buFont typeface="Arial" panose="020B0604020202020204" pitchFamily="34" charset="0"/>
              <a:buChar char="•"/>
            </a:pPr>
            <a:r>
              <a:rPr lang="fa-IR" dirty="0"/>
              <a:t>پارامتر </a:t>
            </a:r>
            <a:r>
              <a:rPr lang="en-US" dirty="0"/>
              <a:t>null</a:t>
            </a:r>
            <a:r>
              <a:rPr lang="fa-IR" dirty="0"/>
              <a:t> ارسال نکنیم</a:t>
            </a:r>
          </a:p>
          <a:p>
            <a:pPr marL="628650" lvl="1" indent="-171450" algn="r" rtl="1">
              <a:buFont typeface="Arial" panose="020B0604020202020204" pitchFamily="34" charset="0"/>
              <a:buChar char="•"/>
            </a:pPr>
            <a:r>
              <a:rPr lang="fa-IR" dirty="0"/>
              <a:t>خب دیدیم که برگرداندن </a:t>
            </a:r>
            <a:r>
              <a:rPr lang="en-US" dirty="0"/>
              <a:t>null</a:t>
            </a:r>
            <a:r>
              <a:rPr lang="fa-IR" dirty="0"/>
              <a:t> از توابع بد بود، اما پاس دادن </a:t>
            </a:r>
            <a:r>
              <a:rPr lang="en-US" dirty="0"/>
              <a:t>null</a:t>
            </a:r>
            <a:r>
              <a:rPr lang="fa-IR" dirty="0"/>
              <a:t> به توابع اشتباه است. </a:t>
            </a:r>
          </a:p>
          <a:p>
            <a:pPr marL="628650" lvl="1" indent="-171450" algn="r" rtl="1">
              <a:buFont typeface="Arial" panose="020B0604020202020204" pitchFamily="34" charset="0"/>
              <a:buChar char="•"/>
            </a:pPr>
            <a:r>
              <a:rPr lang="fa-IR" dirty="0"/>
              <a:t>تا حد امکان از پاس دادن مقادیر </a:t>
            </a:r>
            <a:r>
              <a:rPr lang="en-US" dirty="0"/>
              <a:t>null</a:t>
            </a:r>
            <a:r>
              <a:rPr lang="fa-IR" dirty="0"/>
              <a:t> به توابع پرهیز کنیم. طبق مثال...</a:t>
            </a:r>
          </a:p>
          <a:p>
            <a:pPr marL="628650" lvl="1" indent="-171450" algn="r" rtl="1">
              <a:buFont typeface="Arial" panose="020B0604020202020204" pitchFamily="34" charset="0"/>
              <a:buChar char="•"/>
            </a:pPr>
            <a:r>
              <a:rPr lang="fa-IR" dirty="0"/>
              <a:t>تابع </a:t>
            </a:r>
            <a:r>
              <a:rPr lang="en-US" dirty="0" err="1"/>
              <a:t>xProjection</a:t>
            </a:r>
            <a:r>
              <a:rPr lang="fa-IR" dirty="0"/>
              <a:t> دو آرگمان از نوع </a:t>
            </a:r>
            <a:r>
              <a:rPr lang="en-US" dirty="0"/>
              <a:t>Point</a:t>
            </a:r>
            <a:r>
              <a:rPr lang="fa-IR" dirty="0"/>
              <a:t> را میگیرد.</a:t>
            </a:r>
          </a:p>
          <a:p>
            <a:pPr marL="628650" lvl="1" indent="-171450" algn="r" rtl="1">
              <a:buFont typeface="Arial" panose="020B0604020202020204" pitchFamily="34" charset="0"/>
              <a:buChar char="•"/>
            </a:pPr>
            <a:r>
              <a:rPr lang="fa-IR" dirty="0"/>
              <a:t>خب وقتی ما بهش </a:t>
            </a:r>
            <a:r>
              <a:rPr lang="en-US" dirty="0"/>
              <a:t>null</a:t>
            </a:r>
            <a:r>
              <a:rPr lang="fa-IR" dirty="0"/>
              <a:t> پاس میدهیم بدیهی است که این متد خطای </a:t>
            </a:r>
            <a:r>
              <a:rPr lang="en-US" dirty="0" err="1"/>
              <a:t>NullException</a:t>
            </a:r>
            <a:r>
              <a:rPr lang="fa-IR" dirty="0"/>
              <a:t> برای ما تولید کند.</a:t>
            </a:r>
          </a:p>
          <a:p>
            <a:pPr marL="628650" lvl="1" indent="-171450" algn="r" rtl="1">
              <a:buFont typeface="Arial" panose="020B0604020202020204" pitchFamily="34" charset="0"/>
              <a:buChar char="•"/>
            </a:pPr>
            <a:r>
              <a:rPr lang="fa-IR" dirty="0"/>
              <a:t>خب راه چاره چیه؟</a:t>
            </a:r>
          </a:p>
          <a:p>
            <a:pPr marL="1143000" lvl="2" indent="-228600" algn="r" rtl="1">
              <a:buFont typeface="Arial" panose="020B0604020202020204" pitchFamily="34" charset="0"/>
              <a:buAutoNum type="arabicPeriod"/>
            </a:pPr>
            <a:r>
              <a:rPr lang="fa-IR" dirty="0"/>
              <a:t>بررسی کنیم ببینیم کدوم آرگمان </a:t>
            </a:r>
            <a:r>
              <a:rPr lang="en-US" dirty="0"/>
              <a:t>null</a:t>
            </a:r>
            <a:r>
              <a:rPr lang="fa-IR" dirty="0"/>
              <a:t> پاس شده و خطای </a:t>
            </a:r>
            <a:r>
              <a:rPr lang="en-US" dirty="0" err="1"/>
              <a:t>InvalidArgumentException</a:t>
            </a:r>
            <a:r>
              <a:rPr lang="fa-IR" dirty="0"/>
              <a:t> تولید کنیم!؟</a:t>
            </a:r>
          </a:p>
          <a:p>
            <a:pPr marL="1143000" lvl="2" indent="-228600" algn="r" rtl="1">
              <a:buFont typeface="Arial" panose="020B0604020202020204" pitchFamily="34" charset="0"/>
              <a:buAutoNum type="arabicPeriod"/>
            </a:pPr>
            <a:r>
              <a:rPr lang="fa-IR" dirty="0"/>
              <a:t>از کلاس </a:t>
            </a:r>
            <a:r>
              <a:rPr lang="en-US" dirty="0"/>
              <a:t>Assert</a:t>
            </a:r>
            <a:r>
              <a:rPr lang="fa-IR" dirty="0"/>
              <a:t> برای بررسی </a:t>
            </a:r>
            <a:r>
              <a:rPr lang="en-US" dirty="0"/>
              <a:t>null</a:t>
            </a:r>
            <a:r>
              <a:rPr lang="fa-IR" dirty="0"/>
              <a:t> بودن آرگمان ها استفاده کنیم که اگر شرطش برقرار نباید با پیغام خاصی استثنا تولید بکنه!؟</a:t>
            </a:r>
          </a:p>
          <a:p>
            <a:pPr marL="1143000" lvl="2" indent="-228600" algn="r" rtl="1">
              <a:buFont typeface="Arial" panose="020B0604020202020204" pitchFamily="34" charset="0"/>
              <a:buAutoNum type="arabicPeriod"/>
            </a:pPr>
            <a:r>
              <a:rPr lang="fa-IR" dirty="0"/>
              <a:t>از پارامتر غیر </a:t>
            </a:r>
            <a:r>
              <a:rPr lang="en-US" dirty="0"/>
              <a:t>null</a:t>
            </a:r>
            <a:r>
              <a:rPr lang="fa-IR" dirty="0"/>
              <a:t>! استفاده کنیم که بعضی از زبان ها مثل </a:t>
            </a:r>
            <a:r>
              <a:rPr lang="en-US" dirty="0"/>
              <a:t>C#</a:t>
            </a:r>
            <a:r>
              <a:rPr lang="fa-IR" dirty="0"/>
              <a:t> ازش پشتیبانی میکنه!؟</a:t>
            </a:r>
          </a:p>
          <a:p>
            <a:pPr marL="1143000" lvl="2" indent="-228600" algn="r" rtl="1">
              <a:buFont typeface="Arial" panose="020B0604020202020204" pitchFamily="34" charset="0"/>
              <a:buAutoNum type="arabicPeriod"/>
            </a:pPr>
            <a:r>
              <a:rPr lang="fa-IR" dirty="0"/>
              <a:t>این عادت رو در خودمون ایجاد کنیم که دیگه </a:t>
            </a:r>
            <a:r>
              <a:rPr lang="en-US" dirty="0"/>
              <a:t>Null</a:t>
            </a:r>
            <a:r>
              <a:rPr lang="fa-IR" dirty="0"/>
              <a:t> پاس ندیم!؟</a:t>
            </a: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r>
              <a:rPr lang="fa-IR" dirty="0"/>
              <a:t>جواب‌ها:</a:t>
            </a:r>
          </a:p>
          <a:p>
            <a:pPr marL="914400" lvl="2" indent="0" algn="r" rtl="1">
              <a:buFont typeface="Arial" panose="020B0604020202020204" pitchFamily="34" charset="0"/>
              <a:buNone/>
            </a:pPr>
            <a:r>
              <a:rPr lang="fa-IR" dirty="0"/>
              <a:t>۱. خب اگر </a:t>
            </a:r>
            <a:r>
              <a:rPr lang="en-US" dirty="0" err="1"/>
              <a:t>InvalidArgumentException</a:t>
            </a:r>
            <a:r>
              <a:rPr lang="fa-IR" dirty="0"/>
              <a:t> تولید کنیم، فرقی نمیکنه در نهایت باید در سطح بالا درگیر هندل کردنش باشیم!</a:t>
            </a:r>
          </a:p>
          <a:p>
            <a:pPr marL="914400" lvl="2" indent="0" algn="r" rtl="1">
              <a:buFont typeface="Arial" panose="020B0604020202020204" pitchFamily="34" charset="0"/>
              <a:buNone/>
            </a:pPr>
            <a:r>
              <a:rPr lang="fa-IR" dirty="0"/>
              <a:t>۲. اگر </a:t>
            </a:r>
            <a:r>
              <a:rPr lang="en-US" dirty="0"/>
              <a:t>Assert</a:t>
            </a:r>
            <a:r>
              <a:rPr lang="fa-IR" dirty="0"/>
              <a:t> کنیم خیلی خوبه ولی باز داریم در زمان اجرا خطا تولید میکنیم و اجرای برنامه رو متوقف میکنیم!</a:t>
            </a:r>
          </a:p>
          <a:p>
            <a:pPr marL="914400" lvl="2" indent="0" algn="r" rtl="1">
              <a:buFont typeface="Arial" panose="020B0604020202020204" pitchFamily="34" charset="0"/>
              <a:buNone/>
            </a:pPr>
            <a:r>
              <a:rPr lang="fa-IR" dirty="0"/>
              <a:t>۳. اکثر زبان‌ها این رو ندارند و فرض کنید یک </a:t>
            </a:r>
            <a:r>
              <a:rPr lang="en-US" dirty="0"/>
              <a:t>Web API</a:t>
            </a:r>
            <a:r>
              <a:rPr lang="fa-IR" dirty="0"/>
              <a:t> داریم که توابعش از بیرون برنامه فراخوانی میشه، اون موقع که کامپایلر نمیتونه جلوی </a:t>
            </a:r>
            <a:r>
              <a:rPr lang="en-US" dirty="0"/>
              <a:t>null</a:t>
            </a:r>
            <a:r>
              <a:rPr lang="fa-IR" dirty="0"/>
              <a:t> پاس دادن رو بگیره و این باعث کرش برنامه میشه!</a:t>
            </a:r>
          </a:p>
          <a:p>
            <a:pPr marL="914400" lvl="2" indent="0" algn="r" rtl="1">
              <a:buFont typeface="Arial" panose="020B0604020202020204" pitchFamily="34" charset="0"/>
              <a:buNone/>
            </a:pPr>
            <a:r>
              <a:rPr lang="fa-IR" dirty="0"/>
              <a:t>۴. بهترین راه حل همینه که عادت کنیم </a:t>
            </a:r>
            <a:r>
              <a:rPr lang="en-US" dirty="0"/>
              <a:t>null</a:t>
            </a:r>
            <a:r>
              <a:rPr lang="fa-IR" dirty="0"/>
              <a:t> پاس ندیم تا برنامه امون کمتر از این نوع خطاها بهمون برگردونه...</a:t>
            </a:r>
          </a:p>
          <a:p>
            <a:pPr marL="914400" lvl="2" indent="0" algn="r" rtl="1">
              <a:buFont typeface="Arial" panose="020B0604020202020204" pitchFamily="34" charset="0"/>
              <a:buNone/>
            </a:pPr>
            <a:endParaRPr lang="fa-IR"/>
          </a:p>
          <a:p>
            <a:pPr marL="914400" lvl="2" indent="0" algn="r" rtl="1">
              <a:buFont typeface="Arial" panose="020B0604020202020204" pitchFamily="34" charset="0"/>
              <a:buNone/>
            </a:pPr>
            <a:endParaRPr lang="fa-IR" dirty="0"/>
          </a:p>
          <a:p>
            <a:pPr marL="914400" lvl="2" indent="0" algn="r" rtl="1">
              <a:buFont typeface="Arial" panose="020B0604020202020204" pitchFamily="34" charset="0"/>
              <a:buNone/>
            </a:pPr>
            <a:endParaRPr lang="fa-IR" dirty="0"/>
          </a:p>
        </p:txBody>
      </p:sp>
      <p:sp>
        <p:nvSpPr>
          <p:cNvPr id="4" name="Slide Number Placeholder 3"/>
          <p:cNvSpPr>
            <a:spLocks noGrp="1"/>
          </p:cNvSpPr>
          <p:nvPr>
            <p:ph type="sldNum" sz="quarter" idx="5"/>
          </p:nvPr>
        </p:nvSpPr>
        <p:spPr/>
        <p:txBody>
          <a:bodyPr/>
          <a:lstStyle/>
          <a:p>
            <a:fld id="{298C2C4C-7B8E-4189-A440-B7A43E2F04E4}" type="slidenum">
              <a:rPr lang="en-US" smtClean="0"/>
              <a:t>50</a:t>
            </a:fld>
            <a:endParaRPr lang="en-US"/>
          </a:p>
        </p:txBody>
      </p:sp>
    </p:spTree>
    <p:extLst>
      <p:ext uri="{BB962C8B-B14F-4D97-AF65-F5344CB8AC3E}">
        <p14:creationId xmlns:p14="http://schemas.microsoft.com/office/powerpoint/2010/main" val="4026215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8C2C4C-7B8E-4189-A440-B7A43E2F04E4}" type="slidenum">
              <a:rPr lang="en-US" smtClean="0"/>
              <a:t>52</a:t>
            </a:fld>
            <a:endParaRPr lang="en-US"/>
          </a:p>
        </p:txBody>
      </p:sp>
    </p:spTree>
    <p:extLst>
      <p:ext uri="{BB962C8B-B14F-4D97-AF65-F5344CB8AC3E}">
        <p14:creationId xmlns:p14="http://schemas.microsoft.com/office/powerpoint/2010/main" val="837032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داو توماس و اندی هانت – پنجره شکسته</a:t>
            </a:r>
          </a:p>
          <a:p>
            <a:pPr algn="r" rtl="1"/>
            <a:r>
              <a:rPr lang="fa-IR" dirty="0"/>
              <a:t>ساختمانی با یک پنجره شکسته روز به روز خراب تر می شود، زیرا افراد به خود جرات می دهند و فکر میکنند کسی از آن مراقبت نمی کند و پنجره های بیشتری می شکنند و به یک زباله دانی تبدیل می شود. </a:t>
            </a:r>
          </a:p>
          <a:p>
            <a:pPr algn="r" rtl="1"/>
            <a:r>
              <a:rPr lang="fa-IR" dirty="0"/>
              <a:t>مانند برنامه ای که فقط یک کد کثیف در آن است و برنامه نویسان جدید آن را به زباله دانی تبدیلش میکنند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a:t>
            </a:fld>
            <a:endParaRPr lang="en-US"/>
          </a:p>
        </p:txBody>
      </p:sp>
    </p:spTree>
    <p:extLst>
      <p:ext uri="{BB962C8B-B14F-4D97-AF65-F5344CB8AC3E}">
        <p14:creationId xmlns:p14="http://schemas.microsoft.com/office/powerpoint/2010/main" val="3085472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قانون پیشاهنگان پسر:</a:t>
            </a:r>
          </a:p>
          <a:p>
            <a:pPr algn="r" rtl="1"/>
            <a:r>
              <a:rPr lang="fa-IR" dirty="0"/>
              <a:t>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a:t>
            </a:r>
            <a:r>
              <a:rPr lang="en-US" dirty="0"/>
              <a:t>check-out </a:t>
            </a:r>
            <a:r>
              <a:rPr lang="fa-IR" dirty="0"/>
              <a:t>کد به منبع، كد خود را كمي تميزتر از زماني كه آن را </a:t>
            </a:r>
            <a:r>
              <a:rPr lang="en-US" dirty="0"/>
              <a:t>check-in </a:t>
            </a:r>
            <a:r>
              <a:rPr lang="fa-IR" dirty="0"/>
              <a:t>کرده بوديم کنیم، كد به سادگي نمي تواند کثیف و درهم ریخته شود.</a:t>
            </a:r>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a:t>
            </a:fld>
            <a:endParaRPr lang="en-US"/>
          </a:p>
        </p:txBody>
      </p:sp>
    </p:spTree>
    <p:extLst>
      <p:ext uri="{BB962C8B-B14F-4D97-AF65-F5344CB8AC3E}">
        <p14:creationId xmlns:p14="http://schemas.microsoft.com/office/powerpoint/2010/main" val="285425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پس چیکار کنیم؟</a:t>
            </a:r>
          </a:p>
          <a:p>
            <a:r>
              <a:rPr lang="fa-IR" dirty="0"/>
              <a:t>کدی بنویسم که نه تنها کامپیوتر آن را بفهمد بلکه انسان ها هم آن را درک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11</a:t>
            </a:fld>
            <a:endParaRPr lang="en-US"/>
          </a:p>
        </p:txBody>
      </p:sp>
    </p:spTree>
    <p:extLst>
      <p:ext uri="{BB962C8B-B14F-4D97-AF65-F5344CB8AC3E}">
        <p14:creationId xmlns:p14="http://schemas.microsoft.com/office/powerpoint/2010/main" val="394545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های با معنی برای متغیرها و ارگمان ها و کلاس ها و ماژول ها و ...</a:t>
            </a:r>
          </a:p>
          <a:p>
            <a:pPr algn="r" rtl="1"/>
            <a:r>
              <a:rPr lang="fa-IR" dirty="0"/>
              <a:t>نام گذاری به کرات در یک برنامه انجام می شود و بهترین گام در کد تمیز است</a:t>
            </a:r>
          </a:p>
          <a:p>
            <a:pPr algn="r" rtl="1"/>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12</a:t>
            </a:fld>
            <a:endParaRPr lang="en-US"/>
          </a:p>
        </p:txBody>
      </p:sp>
    </p:spTree>
    <p:extLst>
      <p:ext uri="{BB962C8B-B14F-4D97-AF65-F5344CB8AC3E}">
        <p14:creationId xmlns:p14="http://schemas.microsoft.com/office/powerpoint/2010/main" val="298888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باید نشان دهنده ی:</a:t>
            </a:r>
          </a:p>
          <a:p>
            <a:pPr algn="r" rtl="1"/>
            <a:r>
              <a:rPr lang="fa-IR" dirty="0"/>
              <a:t>کاری باشد که انجام می دهد</a:t>
            </a:r>
          </a:p>
          <a:p>
            <a:pPr algn="r" rtl="1"/>
            <a:r>
              <a:rPr lang="fa-IR" dirty="0"/>
              <a:t>چگونه باید از آن استفاده کرد</a:t>
            </a:r>
          </a:p>
          <a:p>
            <a:pPr algn="r" rtl="1"/>
            <a:r>
              <a:rPr lang="fa-IR" dirty="0"/>
              <a:t>چرا چنین چیزی وجود دارد</a:t>
            </a:r>
          </a:p>
          <a:p>
            <a:pPr algn="r" rtl="1"/>
            <a:endParaRPr lang="fa-IR" dirty="0"/>
          </a:p>
          <a:p>
            <a:pPr algn="r" rtl="1"/>
            <a:r>
              <a:rPr lang="fa-IR" dirty="0"/>
              <a:t>نامی که به کامنت و توضیحات نیاز دارد، نام نیست </a:t>
            </a:r>
            <a:r>
              <a:rPr lang="fa-IR" dirty="0">
                <a:sym typeface="Wingdings" panose="05000000000000000000" pitchFamily="2" charset="2"/>
              </a:rPr>
              <a:t></a:t>
            </a:r>
          </a:p>
          <a:p>
            <a:pPr algn="r" rtl="1"/>
            <a:endParaRPr lang="fa-IR" dirty="0">
              <a:sym typeface="Wingdings" panose="05000000000000000000" pitchFamily="2" charset="2"/>
            </a:endParaRPr>
          </a:p>
          <a:p>
            <a:pPr algn="r" rtl="1"/>
            <a:r>
              <a:rPr lang="fa-IR" dirty="0">
                <a:sym typeface="Wingdings" panose="05000000000000000000" pitchFamily="2" charset="2"/>
              </a:rPr>
              <a:t>طولانی بودن نام اصلا اهمیت ندارد</a:t>
            </a:r>
          </a:p>
          <a:p>
            <a:pPr algn="r" rtl="1"/>
            <a:endParaRPr lang="fa-IR"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98C2C4C-7B8E-4189-A440-B7A43E2F04E4}" type="slidenum">
              <a:rPr lang="en-US" smtClean="0"/>
              <a:t>13</a:t>
            </a:fld>
            <a:endParaRPr lang="en-US"/>
          </a:p>
        </p:txBody>
      </p:sp>
    </p:spTree>
    <p:extLst>
      <p:ext uri="{BB962C8B-B14F-4D97-AF65-F5344CB8AC3E}">
        <p14:creationId xmlns:p14="http://schemas.microsoft.com/office/powerpoint/2010/main" val="30251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4EE1-F86F-43F0-BE94-F48112E5E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52140-7367-46C8-B8A0-069D722F0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179E3D-DF58-4C8F-BEC5-3C3403D817CD}"/>
              </a:ext>
            </a:extLst>
          </p:cNvPr>
          <p:cNvSpPr>
            <a:spLocks noGrp="1"/>
          </p:cNvSpPr>
          <p:nvPr>
            <p:ph type="dt" sz="half" idx="10"/>
          </p:nvPr>
        </p:nvSpPr>
        <p:spPr/>
        <p:txBody>
          <a:bodyPr/>
          <a:lstStyle/>
          <a:p>
            <a:fld id="{55994C07-E102-4DBD-8C83-0BC7FAC71C5B}" type="datetimeFigureOut">
              <a:rPr lang="en-US" smtClean="0"/>
              <a:t>12/14/2020</a:t>
            </a:fld>
            <a:endParaRPr lang="en-US"/>
          </a:p>
        </p:txBody>
      </p:sp>
      <p:sp>
        <p:nvSpPr>
          <p:cNvPr id="5" name="Footer Placeholder 4">
            <a:extLst>
              <a:ext uri="{FF2B5EF4-FFF2-40B4-BE49-F238E27FC236}">
                <a16:creationId xmlns:a16="http://schemas.microsoft.com/office/drawing/2014/main" id="{76BD34BF-2BD8-4706-8524-56C34D6EB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654E2-2CBD-4417-B1FD-8C80927A8AB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03463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714-7BC3-40CC-A72D-CC42A5CA9E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C5D6B2-8E75-44E4-945C-A244F1A8F6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26FA9-7478-42F7-8DEE-0B98C426A0FA}"/>
              </a:ext>
            </a:extLst>
          </p:cNvPr>
          <p:cNvSpPr>
            <a:spLocks noGrp="1"/>
          </p:cNvSpPr>
          <p:nvPr>
            <p:ph type="dt" sz="half" idx="10"/>
          </p:nvPr>
        </p:nvSpPr>
        <p:spPr/>
        <p:txBody>
          <a:bodyPr/>
          <a:lstStyle/>
          <a:p>
            <a:fld id="{55994C07-E102-4DBD-8C83-0BC7FAC71C5B}" type="datetimeFigureOut">
              <a:rPr lang="en-US" smtClean="0"/>
              <a:t>12/14/2020</a:t>
            </a:fld>
            <a:endParaRPr lang="en-US"/>
          </a:p>
        </p:txBody>
      </p:sp>
      <p:sp>
        <p:nvSpPr>
          <p:cNvPr id="5" name="Footer Placeholder 4">
            <a:extLst>
              <a:ext uri="{FF2B5EF4-FFF2-40B4-BE49-F238E27FC236}">
                <a16:creationId xmlns:a16="http://schemas.microsoft.com/office/drawing/2014/main" id="{66BD9751-C32B-46CA-B374-6E1E8B71F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8652B-9E0F-4294-8CD4-604EC099B8F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57459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0F869-BCAE-40B2-95AD-CF2BB6F7B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F1BB8E-79F6-4FC3-8A18-029B1AFDD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57888-1807-49FB-8351-0C503611E942}"/>
              </a:ext>
            </a:extLst>
          </p:cNvPr>
          <p:cNvSpPr>
            <a:spLocks noGrp="1"/>
          </p:cNvSpPr>
          <p:nvPr>
            <p:ph type="dt" sz="half" idx="10"/>
          </p:nvPr>
        </p:nvSpPr>
        <p:spPr/>
        <p:txBody>
          <a:bodyPr/>
          <a:lstStyle/>
          <a:p>
            <a:fld id="{55994C07-E102-4DBD-8C83-0BC7FAC71C5B}" type="datetimeFigureOut">
              <a:rPr lang="en-US" smtClean="0"/>
              <a:t>12/14/2020</a:t>
            </a:fld>
            <a:endParaRPr lang="en-US"/>
          </a:p>
        </p:txBody>
      </p:sp>
      <p:sp>
        <p:nvSpPr>
          <p:cNvPr id="5" name="Footer Placeholder 4">
            <a:extLst>
              <a:ext uri="{FF2B5EF4-FFF2-40B4-BE49-F238E27FC236}">
                <a16:creationId xmlns:a16="http://schemas.microsoft.com/office/drawing/2014/main" id="{0476F07C-4C78-4752-B5D1-B1F474014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12846-CF40-4C74-9064-1D9A973984DB}"/>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886347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9CF4-ADFD-4EAD-BF54-D825EF8BE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D4974-E50F-4587-80E0-F4FE3D7A0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B1A65-6C4F-403C-9853-312982B7C24F}"/>
              </a:ext>
            </a:extLst>
          </p:cNvPr>
          <p:cNvSpPr>
            <a:spLocks noGrp="1"/>
          </p:cNvSpPr>
          <p:nvPr>
            <p:ph type="dt" sz="half" idx="10"/>
          </p:nvPr>
        </p:nvSpPr>
        <p:spPr/>
        <p:txBody>
          <a:bodyPr/>
          <a:lstStyle/>
          <a:p>
            <a:fld id="{55994C07-E102-4DBD-8C83-0BC7FAC71C5B}" type="datetimeFigureOut">
              <a:rPr lang="en-US" smtClean="0"/>
              <a:t>12/14/2020</a:t>
            </a:fld>
            <a:endParaRPr lang="en-US"/>
          </a:p>
        </p:txBody>
      </p:sp>
      <p:sp>
        <p:nvSpPr>
          <p:cNvPr id="5" name="Footer Placeholder 4">
            <a:extLst>
              <a:ext uri="{FF2B5EF4-FFF2-40B4-BE49-F238E27FC236}">
                <a16:creationId xmlns:a16="http://schemas.microsoft.com/office/drawing/2014/main" id="{BE3F3D15-C136-4A49-92BD-65FA67AEF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BE0F-2B52-47CC-AD48-10AF6A785B96}"/>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3656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1F17-670E-4BF9-968E-00A592575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AA8EB-59AA-4661-9128-66A41EDDA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F51A6-21E7-4336-9ADA-7E9338846624}"/>
              </a:ext>
            </a:extLst>
          </p:cNvPr>
          <p:cNvSpPr>
            <a:spLocks noGrp="1"/>
          </p:cNvSpPr>
          <p:nvPr>
            <p:ph type="dt" sz="half" idx="10"/>
          </p:nvPr>
        </p:nvSpPr>
        <p:spPr/>
        <p:txBody>
          <a:bodyPr/>
          <a:lstStyle/>
          <a:p>
            <a:fld id="{55994C07-E102-4DBD-8C83-0BC7FAC71C5B}" type="datetimeFigureOut">
              <a:rPr lang="en-US" smtClean="0"/>
              <a:t>12/14/2020</a:t>
            </a:fld>
            <a:endParaRPr lang="en-US"/>
          </a:p>
        </p:txBody>
      </p:sp>
      <p:sp>
        <p:nvSpPr>
          <p:cNvPr id="5" name="Footer Placeholder 4">
            <a:extLst>
              <a:ext uri="{FF2B5EF4-FFF2-40B4-BE49-F238E27FC236}">
                <a16:creationId xmlns:a16="http://schemas.microsoft.com/office/drawing/2014/main" id="{3115C0DA-2966-43C7-AE3E-619D106B0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387F-0857-4EE8-BB34-8ECE228EA06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44474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A2BA-C999-41AA-BAA5-8B20C4190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2843-643E-4065-8B18-53E021D0B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3C91B2-BC75-4351-9CCE-5A7B2B141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9CACCD-F988-456E-B974-3D6A08A3C42D}"/>
              </a:ext>
            </a:extLst>
          </p:cNvPr>
          <p:cNvSpPr>
            <a:spLocks noGrp="1"/>
          </p:cNvSpPr>
          <p:nvPr>
            <p:ph type="dt" sz="half" idx="10"/>
          </p:nvPr>
        </p:nvSpPr>
        <p:spPr/>
        <p:txBody>
          <a:bodyPr/>
          <a:lstStyle/>
          <a:p>
            <a:fld id="{55994C07-E102-4DBD-8C83-0BC7FAC71C5B}" type="datetimeFigureOut">
              <a:rPr lang="en-US" smtClean="0"/>
              <a:t>12/14/2020</a:t>
            </a:fld>
            <a:endParaRPr lang="en-US"/>
          </a:p>
        </p:txBody>
      </p:sp>
      <p:sp>
        <p:nvSpPr>
          <p:cNvPr id="6" name="Footer Placeholder 5">
            <a:extLst>
              <a:ext uri="{FF2B5EF4-FFF2-40B4-BE49-F238E27FC236}">
                <a16:creationId xmlns:a16="http://schemas.microsoft.com/office/drawing/2014/main" id="{E1B02638-6649-4F12-80F1-3545A850B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815C2-F92E-42C1-A9C4-FDEDBE17D71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9144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FD16-C43A-4F43-8B20-38B6BBC7D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21193B-33BB-4E3B-972B-383BC23F3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A3551-26F1-442F-8360-41EE1582C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D7D4FE-0006-412E-94DF-54C7F9571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469D-A960-4B07-A720-AD33F06CE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1E5310-B2E4-4986-9F6D-D5FB0C2CCD67}"/>
              </a:ext>
            </a:extLst>
          </p:cNvPr>
          <p:cNvSpPr>
            <a:spLocks noGrp="1"/>
          </p:cNvSpPr>
          <p:nvPr>
            <p:ph type="dt" sz="half" idx="10"/>
          </p:nvPr>
        </p:nvSpPr>
        <p:spPr/>
        <p:txBody>
          <a:bodyPr/>
          <a:lstStyle/>
          <a:p>
            <a:fld id="{55994C07-E102-4DBD-8C83-0BC7FAC71C5B}" type="datetimeFigureOut">
              <a:rPr lang="en-US" smtClean="0"/>
              <a:t>12/14/2020</a:t>
            </a:fld>
            <a:endParaRPr lang="en-US"/>
          </a:p>
        </p:txBody>
      </p:sp>
      <p:sp>
        <p:nvSpPr>
          <p:cNvPr id="8" name="Footer Placeholder 7">
            <a:extLst>
              <a:ext uri="{FF2B5EF4-FFF2-40B4-BE49-F238E27FC236}">
                <a16:creationId xmlns:a16="http://schemas.microsoft.com/office/drawing/2014/main" id="{1391E755-E886-44DD-90C4-1B1FF8A85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7EDA4-B69D-45A3-9F11-E359437B7891}"/>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0886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5BC4-E4B2-4AEC-95D5-AEE60788F7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18144-E355-42D5-A634-E2F0FAF44711}"/>
              </a:ext>
            </a:extLst>
          </p:cNvPr>
          <p:cNvSpPr>
            <a:spLocks noGrp="1"/>
          </p:cNvSpPr>
          <p:nvPr>
            <p:ph type="dt" sz="half" idx="10"/>
          </p:nvPr>
        </p:nvSpPr>
        <p:spPr/>
        <p:txBody>
          <a:bodyPr/>
          <a:lstStyle/>
          <a:p>
            <a:fld id="{55994C07-E102-4DBD-8C83-0BC7FAC71C5B}" type="datetimeFigureOut">
              <a:rPr lang="en-US" smtClean="0"/>
              <a:t>12/14/2020</a:t>
            </a:fld>
            <a:endParaRPr lang="en-US"/>
          </a:p>
        </p:txBody>
      </p:sp>
      <p:sp>
        <p:nvSpPr>
          <p:cNvPr id="4" name="Footer Placeholder 3">
            <a:extLst>
              <a:ext uri="{FF2B5EF4-FFF2-40B4-BE49-F238E27FC236}">
                <a16:creationId xmlns:a16="http://schemas.microsoft.com/office/drawing/2014/main" id="{5478D749-5AF2-4A6C-AFAF-C35281F5D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72BEC-D0CC-41F6-B679-A8CDFB84583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6513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16413-3B3F-49D8-95EC-0BD4329A8A88}"/>
              </a:ext>
            </a:extLst>
          </p:cNvPr>
          <p:cNvSpPr>
            <a:spLocks noGrp="1"/>
          </p:cNvSpPr>
          <p:nvPr>
            <p:ph type="dt" sz="half" idx="10"/>
          </p:nvPr>
        </p:nvSpPr>
        <p:spPr/>
        <p:txBody>
          <a:bodyPr/>
          <a:lstStyle/>
          <a:p>
            <a:fld id="{55994C07-E102-4DBD-8C83-0BC7FAC71C5B}" type="datetimeFigureOut">
              <a:rPr lang="en-US" smtClean="0"/>
              <a:t>12/14/2020</a:t>
            </a:fld>
            <a:endParaRPr lang="en-US"/>
          </a:p>
        </p:txBody>
      </p:sp>
      <p:sp>
        <p:nvSpPr>
          <p:cNvPr id="3" name="Footer Placeholder 2">
            <a:extLst>
              <a:ext uri="{FF2B5EF4-FFF2-40B4-BE49-F238E27FC236}">
                <a16:creationId xmlns:a16="http://schemas.microsoft.com/office/drawing/2014/main" id="{07B1CB0A-2157-4790-BC82-9F4B1BAA90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E107F-BD8C-4264-BC16-3D7F39D6BFE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4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7A32-B187-4EE0-9C82-BD12EACE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FE390-BF0B-401B-B355-A2A77E536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3300A1-25FE-47C9-B5B2-BAFA7559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29A91-768B-4D5B-B218-B2C039FB8CEC}"/>
              </a:ext>
            </a:extLst>
          </p:cNvPr>
          <p:cNvSpPr>
            <a:spLocks noGrp="1"/>
          </p:cNvSpPr>
          <p:nvPr>
            <p:ph type="dt" sz="half" idx="10"/>
          </p:nvPr>
        </p:nvSpPr>
        <p:spPr/>
        <p:txBody>
          <a:bodyPr/>
          <a:lstStyle/>
          <a:p>
            <a:fld id="{55994C07-E102-4DBD-8C83-0BC7FAC71C5B}" type="datetimeFigureOut">
              <a:rPr lang="en-US" smtClean="0"/>
              <a:t>12/14/2020</a:t>
            </a:fld>
            <a:endParaRPr lang="en-US"/>
          </a:p>
        </p:txBody>
      </p:sp>
      <p:sp>
        <p:nvSpPr>
          <p:cNvPr id="6" name="Footer Placeholder 5">
            <a:extLst>
              <a:ext uri="{FF2B5EF4-FFF2-40B4-BE49-F238E27FC236}">
                <a16:creationId xmlns:a16="http://schemas.microsoft.com/office/drawing/2014/main" id="{21407430-F4D5-4CDC-83A9-FA5E88C5E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8C05B-38F3-4218-834D-A413B6D46D3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42509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2D6-B4C0-4A0D-8983-956176755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346E9-F6C9-42B3-8F8C-BFD732D28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855639-ED04-4814-8749-5626D7450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E6120-92DB-469F-BF17-CA4C88999F8E}"/>
              </a:ext>
            </a:extLst>
          </p:cNvPr>
          <p:cNvSpPr>
            <a:spLocks noGrp="1"/>
          </p:cNvSpPr>
          <p:nvPr>
            <p:ph type="dt" sz="half" idx="10"/>
          </p:nvPr>
        </p:nvSpPr>
        <p:spPr/>
        <p:txBody>
          <a:bodyPr/>
          <a:lstStyle/>
          <a:p>
            <a:fld id="{55994C07-E102-4DBD-8C83-0BC7FAC71C5B}" type="datetimeFigureOut">
              <a:rPr lang="en-US" smtClean="0"/>
              <a:t>12/14/2020</a:t>
            </a:fld>
            <a:endParaRPr lang="en-US"/>
          </a:p>
        </p:txBody>
      </p:sp>
      <p:sp>
        <p:nvSpPr>
          <p:cNvPr id="6" name="Footer Placeholder 5">
            <a:extLst>
              <a:ext uri="{FF2B5EF4-FFF2-40B4-BE49-F238E27FC236}">
                <a16:creationId xmlns:a16="http://schemas.microsoft.com/office/drawing/2014/main" id="{FD5240C7-8A66-4A63-B678-1DAA85B1E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0C8F0-7C10-4434-979B-68080219AE3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2682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3D0AA-6DF5-41B5-A73B-FED13EE8F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20A80D-166F-46B4-958A-12E7211DF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72E54-0ABA-42C8-B172-D831D70EB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94C07-E102-4DBD-8C83-0BC7FAC71C5B}" type="datetimeFigureOut">
              <a:rPr lang="en-US" smtClean="0"/>
              <a:t>12/14/2020</a:t>
            </a:fld>
            <a:endParaRPr lang="en-US"/>
          </a:p>
        </p:txBody>
      </p:sp>
      <p:sp>
        <p:nvSpPr>
          <p:cNvPr id="5" name="Footer Placeholder 4">
            <a:extLst>
              <a:ext uri="{FF2B5EF4-FFF2-40B4-BE49-F238E27FC236}">
                <a16:creationId xmlns:a16="http://schemas.microsoft.com/office/drawing/2014/main" id="{CE8BB4C4-31B5-4301-BFF6-8518C3CD9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5C11-4517-4C12-BE5C-367ADADEC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8257-C26F-42D0-8F73-5E727EDF0638}" type="slidenum">
              <a:rPr lang="en-US" smtClean="0"/>
              <a:t>‹#›</a:t>
            </a:fld>
            <a:endParaRPr lang="en-US"/>
          </a:p>
        </p:txBody>
      </p:sp>
    </p:spTree>
    <p:extLst>
      <p:ext uri="{BB962C8B-B14F-4D97-AF65-F5344CB8AC3E}">
        <p14:creationId xmlns:p14="http://schemas.microsoft.com/office/powerpoint/2010/main" val="754748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hyperlink" Target="https://www.digitalocean.com/community/conceptual_articles/s-o-l-i-d-the-first-five-principles-of-object-oriented-design#dependency-inversion-principle" TargetMode="External"/><Relationship Id="rId3" Type="http://schemas.openxmlformats.org/officeDocument/2006/relationships/image" Target="../media/image30.png"/><Relationship Id="rId7" Type="http://schemas.openxmlformats.org/officeDocument/2006/relationships/hyperlink" Target="https://www.digitalocean.com/community/conceptual_articles/s-o-l-i-d-the-first-five-principles-of-object-oriented-design#interface-segregation-principle"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www.digitalocean.com/community/conceptual_articles/s-o-l-i-d-the-first-five-principles-of-object-oriented-design#liskov-substitution-principle" TargetMode="External"/><Relationship Id="rId5" Type="http://schemas.openxmlformats.org/officeDocument/2006/relationships/hyperlink" Target="https://www.digitalocean.com/community/conceptual_articles/s-o-l-i-d-the-first-five-principles-of-object-oriented-design#open-closed-principle" TargetMode="External"/><Relationship Id="rId4" Type="http://schemas.openxmlformats.org/officeDocument/2006/relationships/hyperlink" Target="https://www.digitalocean.com/community/conceptual_articles/s-o-l-i-d-the-first-five-principles-of-object-oriented-design#single-responsibility-princip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CC0D901B-78F2-4DF2-BDC0-A47C22068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5" name="Title 1">
            <a:extLst>
              <a:ext uri="{FF2B5EF4-FFF2-40B4-BE49-F238E27FC236}">
                <a16:creationId xmlns:a16="http://schemas.microsoft.com/office/drawing/2014/main" id="{8E9F7DD3-BF6E-426D-83EF-8920D5304DBC}"/>
              </a:ext>
            </a:extLst>
          </p:cNvPr>
          <p:cNvSpPr>
            <a:spLocks noGrp="1"/>
          </p:cNvSpPr>
          <p:nvPr>
            <p:ph type="ctrTitle"/>
          </p:nvPr>
        </p:nvSpPr>
        <p:spPr>
          <a:xfrm>
            <a:off x="6730000" y="639097"/>
            <a:ext cx="4813072" cy="3494791"/>
          </a:xfrm>
        </p:spPr>
        <p:txBody>
          <a:bodyPr>
            <a:normAutofit/>
          </a:bodyPr>
          <a:lstStyle/>
          <a:p>
            <a:r>
              <a:rPr lang="en-US" sz="8000" spc="-50" dirty="0">
                <a:solidFill>
                  <a:schemeClr val="tx1">
                    <a:lumMod val="85000"/>
                    <a:lumOff val="15000"/>
                  </a:schemeClr>
                </a:solidFill>
              </a:rPr>
              <a:t>Clean Code</a:t>
            </a:r>
          </a:p>
        </p:txBody>
      </p:sp>
      <p:sp>
        <p:nvSpPr>
          <p:cNvPr id="6" name="Subtitle 2">
            <a:extLst>
              <a:ext uri="{FF2B5EF4-FFF2-40B4-BE49-F238E27FC236}">
                <a16:creationId xmlns:a16="http://schemas.microsoft.com/office/drawing/2014/main" id="{5DD4E2FA-051D-4EAD-9C61-0CF2CE86DF10}"/>
              </a:ext>
            </a:extLst>
          </p:cNvPr>
          <p:cNvSpPr>
            <a:spLocks noGrp="1"/>
          </p:cNvSpPr>
          <p:nvPr>
            <p:ph type="subTitle" idx="1"/>
          </p:nvPr>
        </p:nvSpPr>
        <p:spPr>
          <a:xfrm>
            <a:off x="6730000" y="4455621"/>
            <a:ext cx="4813072" cy="1238616"/>
          </a:xfrm>
        </p:spPr>
        <p:txBody>
          <a:bodyPr>
            <a:normAutofit/>
          </a:bodyPr>
          <a:lstStyle/>
          <a:p>
            <a:r>
              <a:rPr lang="en-US" sz="1200" cap="all" spc="200" dirty="0">
                <a:latin typeface="Speak Pro" panose="020B0504020101020102" pitchFamily="34" charset="0"/>
              </a:rPr>
              <a:t>A HANDBOOK OF AGILE SOFTWARE CRAFTSMANSHIP</a:t>
            </a:r>
          </a:p>
          <a:p>
            <a:endParaRPr lang="en-US" sz="1400" cap="all" spc="200" dirty="0">
              <a:latin typeface="Arial" panose="020B0604020202020204" pitchFamily="34" charset="0"/>
            </a:endParaRPr>
          </a:p>
          <a:p>
            <a:pPr algn="l">
              <a:lnSpc>
                <a:spcPct val="110000"/>
              </a:lnSpc>
              <a:spcBef>
                <a:spcPts val="1200"/>
              </a:spcBef>
              <a:spcAft>
                <a:spcPts val="200"/>
              </a:spcAft>
              <a:buClr>
                <a:schemeClr val="accent1"/>
              </a:buClr>
              <a:buSzPct val="100000"/>
            </a:pPr>
            <a:r>
              <a:rPr lang="en-US" sz="1800" cap="all" spc="200" dirty="0">
                <a:latin typeface="Speak Pro" panose="020B0504020101020102" pitchFamily="34" charset="0"/>
              </a:rPr>
              <a:t> Robert C. martin</a:t>
            </a:r>
          </a:p>
        </p:txBody>
      </p:sp>
      <p:cxnSp>
        <p:nvCxnSpPr>
          <p:cNvPr id="7" name="Straight Connector 6">
            <a:extLst>
              <a:ext uri="{FF2B5EF4-FFF2-40B4-BE49-F238E27FC236}">
                <a16:creationId xmlns:a16="http://schemas.microsoft.com/office/drawing/2014/main" id="{FE23F78B-66E6-4BEF-8580-66566B0152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EFA111-7252-4321-8CF1-F706403C2B5E}"/>
              </a:ext>
            </a:extLst>
          </p:cNvPr>
          <p:cNvPicPr>
            <a:picLocks noChangeAspect="1"/>
          </p:cNvPicPr>
          <p:nvPr/>
        </p:nvPicPr>
        <p:blipFill>
          <a:blip r:embed="rId2"/>
          <a:stretch>
            <a:fillRect/>
          </a:stretch>
        </p:blipFill>
        <p:spPr>
          <a:xfrm rot="16200000">
            <a:off x="-380998" y="380999"/>
            <a:ext cx="6858000" cy="6096003"/>
          </a:xfrm>
          <a:prstGeom prst="rect">
            <a:avLst/>
          </a:prstGeom>
        </p:spPr>
      </p:pic>
    </p:spTree>
    <p:extLst>
      <p:ext uri="{BB962C8B-B14F-4D97-AF65-F5344CB8AC3E}">
        <p14:creationId xmlns:p14="http://schemas.microsoft.com/office/powerpoint/2010/main" val="127565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55E8A-F8F5-4C32-B110-10BA3256F7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37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9E500-7C95-467C-8AEA-F35E8D64A39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5301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30AB8-21BD-4428-AF63-43DD0D50951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250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AC4EB-3461-4914-937B-46345E8EBF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1705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66D8-E08B-4F64-82C6-60C50EE612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0139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5D077-8120-49A2-B296-E61B47BB23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148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F31B97-E960-4B34-9A0A-37D65EB64A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097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974457-FC9B-4C7B-B071-5A521F0AFE4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60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BF11F-22FC-490E-8C4D-2DB186D3CA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7540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005FC-40F4-4242-BDAB-98B8133573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46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DBBE3A-C4CA-4595-B266-24BBC3A51C41}"/>
              </a:ext>
            </a:extLst>
          </p:cNvPr>
          <p:cNvPicPr>
            <a:picLocks noGrp="1" noChangeAspect="1"/>
          </p:cNvPicPr>
          <p:nvPr>
            <p:ph idx="1"/>
          </p:nvPr>
        </p:nvPicPr>
        <p:blipFill>
          <a:blip r:embed="rId3"/>
          <a:stretch>
            <a:fillRect/>
          </a:stretch>
        </p:blipFill>
        <p:spPr>
          <a:xfrm>
            <a:off x="0" y="-19050"/>
            <a:ext cx="6991350" cy="6877050"/>
          </a:xfrm>
          <a:prstGeom prst="rect">
            <a:avLst/>
          </a:prstGeom>
        </p:spPr>
      </p:pic>
      <p:sp>
        <p:nvSpPr>
          <p:cNvPr id="3" name="Text Placeholder 2">
            <a:extLst>
              <a:ext uri="{FF2B5EF4-FFF2-40B4-BE49-F238E27FC236}">
                <a16:creationId xmlns:a16="http://schemas.microsoft.com/office/drawing/2014/main" id="{3FC8DECB-33A0-4FD2-9DDE-BA9ED8D5578C}"/>
              </a:ext>
            </a:extLst>
          </p:cNvPr>
          <p:cNvSpPr>
            <a:spLocks noGrp="1"/>
          </p:cNvSpPr>
          <p:nvPr>
            <p:ph type="body" sz="half" idx="2"/>
          </p:nvPr>
        </p:nvSpPr>
        <p:spPr>
          <a:xfrm>
            <a:off x="7200900" y="800100"/>
            <a:ext cx="4781550" cy="5286375"/>
          </a:xfrm>
        </p:spPr>
        <p:txBody>
          <a:bodyPr>
            <a:normAutofit lnSpcReduction="10000"/>
          </a:bodyPr>
          <a:lstStyle/>
          <a:p>
            <a:pPr marL="285750" indent="-285750">
              <a:buFont typeface="Arial" panose="020B0604020202020204" pitchFamily="34" charset="0"/>
              <a:buChar char="•"/>
            </a:pPr>
            <a:r>
              <a:rPr lang="en-US" sz="2800" dirty="0"/>
              <a:t>Clean Code </a:t>
            </a:r>
          </a:p>
          <a:p>
            <a:pPr marL="285750" indent="-285750">
              <a:buFont typeface="Arial" panose="020B0604020202020204" pitchFamily="34" charset="0"/>
              <a:buChar char="•"/>
            </a:pPr>
            <a:r>
              <a:rPr lang="en-US" sz="2800" dirty="0"/>
              <a:t>Meaningful Names</a:t>
            </a:r>
          </a:p>
          <a:p>
            <a:pPr marL="285750" indent="-285750">
              <a:buFont typeface="Arial" panose="020B0604020202020204" pitchFamily="34" charset="0"/>
              <a:buChar char="•"/>
            </a:pPr>
            <a:r>
              <a:rPr lang="en-US" sz="2800" dirty="0"/>
              <a:t>Functions</a:t>
            </a:r>
          </a:p>
          <a:p>
            <a:pPr marL="285750" indent="-285750">
              <a:buFont typeface="Arial" panose="020B0604020202020204" pitchFamily="34" charset="0"/>
              <a:buChar char="•"/>
            </a:pPr>
            <a:r>
              <a:rPr lang="en-US" sz="2800" dirty="0"/>
              <a:t>Comments</a:t>
            </a:r>
          </a:p>
          <a:p>
            <a:pPr marL="285750" indent="-285750">
              <a:buFont typeface="Arial" panose="020B0604020202020204" pitchFamily="34" charset="0"/>
              <a:buChar char="•"/>
            </a:pPr>
            <a:r>
              <a:rPr lang="en-US" sz="2800" dirty="0"/>
              <a:t>Formatting</a:t>
            </a:r>
          </a:p>
          <a:p>
            <a:pPr marL="285750" indent="-285750">
              <a:buFont typeface="Arial" panose="020B0604020202020204" pitchFamily="34" charset="0"/>
              <a:buChar char="•"/>
            </a:pPr>
            <a:r>
              <a:rPr lang="en-US" sz="2800" dirty="0"/>
              <a:t>Objects and Data Structures</a:t>
            </a:r>
          </a:p>
          <a:p>
            <a:pPr marL="285750" indent="-285750">
              <a:buFont typeface="Arial" panose="020B0604020202020204" pitchFamily="34" charset="0"/>
              <a:buChar char="•"/>
            </a:pPr>
            <a:r>
              <a:rPr lang="en-US" sz="2800" dirty="0"/>
              <a:t>Error Handling</a:t>
            </a:r>
          </a:p>
          <a:p>
            <a:pPr marL="285750" indent="-285750">
              <a:buFont typeface="Arial" panose="020B0604020202020204" pitchFamily="34" charset="0"/>
              <a:buChar char="•"/>
            </a:pPr>
            <a:r>
              <a:rPr lang="en-US" sz="2800" dirty="0"/>
              <a:t>Unit Testing</a:t>
            </a:r>
          </a:p>
          <a:p>
            <a:pPr marL="285750" indent="-285750">
              <a:buFont typeface="Arial" panose="020B0604020202020204" pitchFamily="34" charset="0"/>
              <a:buChar char="•"/>
            </a:pPr>
            <a:r>
              <a:rPr lang="en-US" sz="2800" dirty="0"/>
              <a:t>Classes</a:t>
            </a:r>
          </a:p>
          <a:p>
            <a:pPr marL="285750" indent="-285750">
              <a:buFont typeface="Arial" panose="020B0604020202020204" pitchFamily="34" charset="0"/>
              <a:buChar char="•"/>
            </a:pPr>
            <a:r>
              <a:rPr lang="en-US" sz="2800" dirty="0"/>
              <a:t>Emergence</a:t>
            </a:r>
          </a:p>
          <a:p>
            <a:pPr marL="285750" indent="-285750">
              <a:buFont typeface="Arial" panose="020B0604020202020204" pitchFamily="34" charset="0"/>
              <a:buChar char="•"/>
            </a:pPr>
            <a:r>
              <a:rPr lang="en-US" sz="2800" dirty="0"/>
              <a:t>Concurrency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3397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53D59-C948-4E94-8DD9-5870C9F16FF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3961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41877-39FD-4909-8DB2-318C30ED342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41514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FA5B3-1F3F-411D-A6D2-5B49F54A31F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642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FAD77-00AA-4E4D-AD42-4BEFE8C696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2961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6EEC2-2237-4C44-B6E4-F4C1149A320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4648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BDC4B-B038-45D0-A751-3DE57DCEBF2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272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56952-32BE-479C-98A4-937F2C15357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65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3"/>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247317"/>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IsDOMNodeNotPresent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604653" cy="369332"/>
          </a:xfrm>
          <a:prstGeom prst="rect">
            <a:avLst/>
          </a:prstGeom>
          <a:noFill/>
        </p:spPr>
        <p:txBody>
          <a:bodyPr wrap="none" rtlCol="0">
            <a:spAutoFit/>
          </a:bodyPr>
          <a:lstStyle/>
          <a:p>
            <a:r>
              <a:rPr lang="en-US" dirty="0"/>
              <a:t>Bad:</a:t>
            </a:r>
          </a:p>
        </p:txBody>
      </p:sp>
    </p:spTree>
    <p:extLst>
      <p:ext uri="{BB962C8B-B14F-4D97-AF65-F5344CB8AC3E}">
        <p14:creationId xmlns:p14="http://schemas.microsoft.com/office/powerpoint/2010/main" val="3730886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F05677-24F6-4709-96E6-8000DE40AFA2}"/>
              </a:ext>
            </a:extLst>
          </p:cNvPr>
          <p:cNvPicPr>
            <a:picLocks noChangeAspect="1"/>
          </p:cNvPicPr>
          <p:nvPr/>
        </p:nvPicPr>
        <p:blipFill>
          <a:blip r:embed="rId2"/>
          <a:stretch>
            <a:fillRect/>
          </a:stretch>
        </p:blipFill>
        <p:spPr>
          <a:xfrm>
            <a:off x="0" y="0"/>
            <a:ext cx="12192001" cy="6858000"/>
          </a:xfrm>
          <a:prstGeom prst="rect">
            <a:avLst/>
          </a:prstGeom>
        </p:spPr>
      </p:pic>
      <p:sp>
        <p:nvSpPr>
          <p:cNvPr id="7" name="TextBox 6">
            <a:extLst>
              <a:ext uri="{FF2B5EF4-FFF2-40B4-BE49-F238E27FC236}">
                <a16:creationId xmlns:a16="http://schemas.microsoft.com/office/drawing/2014/main" id="{CA1FAF82-7870-4A1E-8D3D-8E1324B24CA5}"/>
              </a:ext>
            </a:extLst>
          </p:cNvPr>
          <p:cNvSpPr txBox="1"/>
          <p:nvPr/>
        </p:nvSpPr>
        <p:spPr>
          <a:xfrm>
            <a:off x="938784" y="2136165"/>
            <a:ext cx="8010144" cy="4524315"/>
          </a:xfrm>
          <a:prstGeom prst="rect">
            <a:avLst/>
          </a:prstGeom>
          <a:noFill/>
        </p:spPr>
        <p:txBody>
          <a:bodyPr wrap="square" rtlCol="0">
            <a:spAutoFit/>
          </a:bodyPr>
          <a:lstStyle/>
          <a:p>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string</a:t>
            </a:r>
            <a:r>
              <a:rPr lang="en-US" b="0" dirty="0">
                <a:solidFill>
                  <a:srgbClr val="000000"/>
                </a:solidFill>
                <a:effectLst/>
                <a:latin typeface="Consolas" panose="020B0609020204030204" pitchFamily="49" charset="0"/>
              </a:rPr>
              <a:t> 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bool</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pageData.hasAttribute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isTestPage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else </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IsDOMNodePresent</a:t>
            </a:r>
            <a:r>
              <a:rPr lang="en-US" b="0" dirty="0">
                <a:solidFill>
                  <a:srgbClr val="000000"/>
                </a:solidFill>
                <a:effectLst/>
                <a:latin typeface="Consolas" panose="020B0609020204030204" pitchFamily="49" charset="0"/>
              </a:rPr>
              <a:t>(node))</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39899415-81D4-4EE5-A09A-5D2C48B35776}"/>
              </a:ext>
            </a:extLst>
          </p:cNvPr>
          <p:cNvSpPr txBox="1"/>
          <p:nvPr/>
        </p:nvSpPr>
        <p:spPr>
          <a:xfrm>
            <a:off x="390144" y="861429"/>
            <a:ext cx="5508239" cy="800219"/>
          </a:xfrm>
          <a:prstGeom prst="rect">
            <a:avLst/>
          </a:prstGeom>
          <a:noFill/>
        </p:spPr>
        <p:txBody>
          <a:bodyPr wrap="none" rtlCol="0">
            <a:spAutoFit/>
          </a:bodyPr>
          <a:lstStyle/>
          <a:p>
            <a:r>
              <a:rPr lang="en-US" sz="2800" b="0" dirty="0">
                <a:solidFill>
                  <a:schemeClr val="tx1">
                    <a:lumMod val="50000"/>
                    <a:lumOff val="50000"/>
                  </a:schemeClr>
                </a:solidFill>
                <a:effectLst/>
                <a:latin typeface="Consolas" panose="020B0609020204030204" pitchFamily="49" charset="0"/>
              </a:rPr>
              <a:t>Avoid negative conditionals</a:t>
            </a:r>
          </a:p>
          <a:p>
            <a:endParaRPr lang="en-US" dirty="0"/>
          </a:p>
        </p:txBody>
      </p:sp>
      <p:sp>
        <p:nvSpPr>
          <p:cNvPr id="11" name="TextBox 10">
            <a:extLst>
              <a:ext uri="{FF2B5EF4-FFF2-40B4-BE49-F238E27FC236}">
                <a16:creationId xmlns:a16="http://schemas.microsoft.com/office/drawing/2014/main" id="{B4E195EB-8D28-449F-8343-98A744031777}"/>
              </a:ext>
            </a:extLst>
          </p:cNvPr>
          <p:cNvSpPr txBox="1"/>
          <p:nvPr/>
        </p:nvSpPr>
        <p:spPr>
          <a:xfrm>
            <a:off x="816864" y="1661648"/>
            <a:ext cx="758541" cy="369332"/>
          </a:xfrm>
          <a:prstGeom prst="rect">
            <a:avLst/>
          </a:prstGeom>
          <a:noFill/>
        </p:spPr>
        <p:txBody>
          <a:bodyPr wrap="none" rtlCol="0">
            <a:spAutoFit/>
          </a:bodyPr>
          <a:lstStyle/>
          <a:p>
            <a:r>
              <a:rPr lang="en-US" dirty="0"/>
              <a:t>Good:</a:t>
            </a:r>
          </a:p>
        </p:txBody>
      </p:sp>
    </p:spTree>
    <p:extLst>
      <p:ext uri="{BB962C8B-B14F-4D97-AF65-F5344CB8AC3E}">
        <p14:creationId xmlns:p14="http://schemas.microsoft.com/office/powerpoint/2010/main" val="13187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06A70-A62D-4877-B4FB-FB437B0DDEA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8881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0440B-4900-4B71-9A07-C8558EEB7A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3466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483F7-A8C6-4EEC-8415-E257F3A7C0E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8256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419209" y="142875"/>
            <a:ext cx="3156377" cy="1107996"/>
          </a:xfrm>
          <a:prstGeom prst="rect">
            <a:avLst/>
          </a:prstGeom>
          <a:noFill/>
        </p:spPr>
        <p:txBody>
          <a:bodyPr wrap="none" rtlCol="0">
            <a:spAutoFit/>
          </a:bodyPr>
          <a:lstStyle/>
          <a:p>
            <a:pPr algn="ctr"/>
            <a:r>
              <a:rPr lang="en-US" sz="6600" b="1" dirty="0"/>
              <a:t>S.O.L.I.D</a:t>
            </a:r>
          </a:p>
        </p:txBody>
      </p:sp>
      <p:sp>
        <p:nvSpPr>
          <p:cNvPr id="5" name="TextBox 4">
            <a:extLst>
              <a:ext uri="{FF2B5EF4-FFF2-40B4-BE49-F238E27FC236}">
                <a16:creationId xmlns:a16="http://schemas.microsoft.com/office/drawing/2014/main" id="{0CC0F8D1-EC7F-4427-8E47-2AD3EA21CC61}"/>
              </a:ext>
            </a:extLst>
          </p:cNvPr>
          <p:cNvSpPr txBox="1"/>
          <p:nvPr/>
        </p:nvSpPr>
        <p:spPr>
          <a:xfrm>
            <a:off x="733532" y="1250871"/>
            <a:ext cx="6938853" cy="5632311"/>
          </a:xfrm>
          <a:prstGeom prst="rect">
            <a:avLst/>
          </a:prstGeom>
          <a:noFill/>
        </p:spPr>
        <p:txBody>
          <a:bodyPr wrap="square" rtlCol="0">
            <a:spAutoFit/>
          </a:bodyPr>
          <a:lstStyle/>
          <a:p>
            <a:pPr algn="l">
              <a:buFont typeface="Arial" panose="020B0604020202020204" pitchFamily="34" charset="0"/>
              <a:buChar char="•"/>
            </a:pPr>
            <a:r>
              <a:rPr lang="en-US" sz="3600" b="1" i="0" strike="noStrike" dirty="0">
                <a:solidFill>
                  <a:srgbClr val="000000"/>
                </a:solidFill>
                <a:effectLst/>
                <a:latin typeface="Sailec-Bold"/>
                <a:hlinkClick r:id="rId4"/>
              </a:rPr>
              <a:t>S</a:t>
            </a:r>
            <a:r>
              <a:rPr lang="en-US" sz="3600" b="0" i="0" strike="noStrike" dirty="0">
                <a:solidFill>
                  <a:srgbClr val="000000"/>
                </a:solidFill>
                <a:effectLst/>
                <a:latin typeface="Sailec-Regular"/>
                <a:hlinkClick r:id="rId4"/>
              </a:rPr>
              <a:t> - Single responsibility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5"/>
              </a:rPr>
              <a:t>O</a:t>
            </a:r>
            <a:r>
              <a:rPr lang="en-US" sz="3600" b="0" i="0" strike="noStrike" dirty="0">
                <a:solidFill>
                  <a:srgbClr val="000000"/>
                </a:solidFill>
                <a:effectLst/>
                <a:latin typeface="Sailec-Regular"/>
                <a:hlinkClick r:id="rId5"/>
              </a:rPr>
              <a:t> - Open-closed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6"/>
              </a:rPr>
              <a:t>L</a:t>
            </a:r>
            <a:r>
              <a:rPr lang="en-US" sz="3600" b="0" i="0" strike="noStrike" dirty="0">
                <a:solidFill>
                  <a:srgbClr val="000000"/>
                </a:solidFill>
                <a:effectLst/>
                <a:latin typeface="Sailec-Regular"/>
                <a:hlinkClick r:id="rId6"/>
              </a:rPr>
              <a:t> - </a:t>
            </a:r>
            <a:r>
              <a:rPr lang="en-US" sz="3600" b="0" i="0" strike="noStrike" dirty="0" err="1">
                <a:solidFill>
                  <a:srgbClr val="000000"/>
                </a:solidFill>
                <a:effectLst/>
                <a:latin typeface="Sailec-Regular"/>
                <a:hlinkClick r:id="rId6"/>
              </a:rPr>
              <a:t>Liskov</a:t>
            </a:r>
            <a:r>
              <a:rPr lang="en-US" sz="3600" b="0" i="0" strike="noStrike" dirty="0">
                <a:solidFill>
                  <a:srgbClr val="000000"/>
                </a:solidFill>
                <a:effectLst/>
                <a:latin typeface="Sailec-Regular"/>
                <a:hlinkClick r:id="rId6"/>
              </a:rPr>
              <a:t> substitution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7"/>
              </a:rPr>
              <a:t>I</a:t>
            </a:r>
            <a:r>
              <a:rPr lang="en-US" sz="3600" b="0" i="0" strike="noStrike" dirty="0">
                <a:solidFill>
                  <a:srgbClr val="000000"/>
                </a:solidFill>
                <a:effectLst/>
                <a:latin typeface="Sailec-Regular"/>
                <a:hlinkClick r:id="rId7"/>
              </a:rPr>
              <a:t> - Interface segregation principle</a:t>
            </a:r>
            <a:endParaRPr lang="en-US" sz="3600" b="0" i="0" strike="noStrike" dirty="0">
              <a:solidFill>
                <a:srgbClr val="000000"/>
              </a:solidFill>
              <a:effectLst/>
              <a:latin typeface="Sailec-Regular"/>
            </a:endParaRPr>
          </a:p>
          <a:p>
            <a:pPr algn="l">
              <a:buFont typeface="Arial" panose="020B0604020202020204" pitchFamily="34" charset="0"/>
              <a:buChar char="•"/>
            </a:pPr>
            <a:endParaRPr lang="en-US" sz="3600" b="0" i="0" dirty="0">
              <a:solidFill>
                <a:srgbClr val="323232"/>
              </a:solidFill>
              <a:effectLst/>
              <a:latin typeface="Sailec-Regular"/>
            </a:endParaRPr>
          </a:p>
          <a:p>
            <a:pPr algn="l">
              <a:buFont typeface="Arial" panose="020B0604020202020204" pitchFamily="34" charset="0"/>
              <a:buChar char="•"/>
            </a:pPr>
            <a:r>
              <a:rPr lang="en-US" sz="3600" b="1" i="0" strike="noStrike" dirty="0">
                <a:solidFill>
                  <a:srgbClr val="000000"/>
                </a:solidFill>
                <a:effectLst/>
                <a:latin typeface="Sailec-Bold"/>
                <a:hlinkClick r:id="rId8"/>
              </a:rPr>
              <a:t>D</a:t>
            </a:r>
            <a:r>
              <a:rPr lang="en-US" sz="3600" b="0" i="0" strike="noStrike" dirty="0">
                <a:solidFill>
                  <a:srgbClr val="000000"/>
                </a:solidFill>
                <a:effectLst/>
                <a:latin typeface="Sailec-Regular"/>
                <a:hlinkClick r:id="rId8"/>
              </a:rPr>
              <a:t> - Dependency Inversion principle</a:t>
            </a:r>
            <a:endParaRPr lang="en-US" sz="3600" b="0" i="0" dirty="0">
              <a:solidFill>
                <a:srgbClr val="323232"/>
              </a:solidFill>
              <a:effectLst/>
              <a:latin typeface="Sailec-Regular"/>
            </a:endParaRPr>
          </a:p>
          <a:p>
            <a:endParaRPr lang="en-US" sz="3600" dirty="0"/>
          </a:p>
        </p:txBody>
      </p:sp>
    </p:spTree>
    <p:extLst>
      <p:ext uri="{BB962C8B-B14F-4D97-AF65-F5344CB8AC3E}">
        <p14:creationId xmlns:p14="http://schemas.microsoft.com/office/powerpoint/2010/main" val="395321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C9193-43E9-4DA0-AA92-84DE76F0415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3112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FDBE9-04EA-4E37-9BDB-C07A6AF82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4" name="TextBox 3">
            <a:extLst>
              <a:ext uri="{FF2B5EF4-FFF2-40B4-BE49-F238E27FC236}">
                <a16:creationId xmlns:a16="http://schemas.microsoft.com/office/drawing/2014/main" id="{55373E55-612E-49A5-93B4-A7349E0EB418}"/>
              </a:ext>
            </a:extLst>
          </p:cNvPr>
          <p:cNvSpPr txBox="1"/>
          <p:nvPr/>
        </p:nvSpPr>
        <p:spPr>
          <a:xfrm>
            <a:off x="175184" y="-40640"/>
            <a:ext cx="3969548" cy="1107996"/>
          </a:xfrm>
          <a:prstGeom prst="rect">
            <a:avLst/>
          </a:prstGeom>
          <a:noFill/>
        </p:spPr>
        <p:txBody>
          <a:bodyPr wrap="none" rtlCol="0">
            <a:spAutoFit/>
          </a:bodyPr>
          <a:lstStyle/>
          <a:p>
            <a:pPr algn="ctr"/>
            <a:r>
              <a:rPr lang="en-US" sz="6600" b="1" dirty="0"/>
              <a:t>Comments</a:t>
            </a:r>
          </a:p>
        </p:txBody>
      </p:sp>
      <p:sp>
        <p:nvSpPr>
          <p:cNvPr id="2" name="TextBox 1">
            <a:extLst>
              <a:ext uri="{FF2B5EF4-FFF2-40B4-BE49-F238E27FC236}">
                <a16:creationId xmlns:a16="http://schemas.microsoft.com/office/drawing/2014/main" id="{B4748E08-764A-494E-A4D7-FAAEED03FA59}"/>
              </a:ext>
            </a:extLst>
          </p:cNvPr>
          <p:cNvSpPr txBox="1"/>
          <p:nvPr/>
        </p:nvSpPr>
        <p:spPr>
          <a:xfrm>
            <a:off x="731520" y="1067356"/>
            <a:ext cx="3243965" cy="461665"/>
          </a:xfrm>
          <a:prstGeom prst="rect">
            <a:avLst/>
          </a:prstGeom>
          <a:noFill/>
        </p:spPr>
        <p:txBody>
          <a:bodyPr wrap="none" rtlCol="0">
            <a:spAutoFit/>
          </a:bodyPr>
          <a:lstStyle/>
          <a:p>
            <a:r>
              <a:rPr lang="en-US" sz="2400" dirty="0">
                <a:solidFill>
                  <a:schemeClr val="tx1">
                    <a:lumMod val="50000"/>
                    <a:lumOff val="50000"/>
                  </a:schemeClr>
                </a:solidFill>
              </a:rPr>
              <a:t>Explain yourself in Code:</a:t>
            </a:r>
          </a:p>
        </p:txBody>
      </p:sp>
      <p:sp>
        <p:nvSpPr>
          <p:cNvPr id="6" name="TextBox 5">
            <a:extLst>
              <a:ext uri="{FF2B5EF4-FFF2-40B4-BE49-F238E27FC236}">
                <a16:creationId xmlns:a16="http://schemas.microsoft.com/office/drawing/2014/main" id="{76585FD2-0943-45DE-8FD3-2E5F35D8E1DE}"/>
              </a:ext>
            </a:extLst>
          </p:cNvPr>
          <p:cNvSpPr txBox="1"/>
          <p:nvPr/>
        </p:nvSpPr>
        <p:spPr>
          <a:xfrm>
            <a:off x="406400" y="2548315"/>
            <a:ext cx="7909538" cy="923330"/>
          </a:xfrm>
          <a:prstGeom prst="rect">
            <a:avLst/>
          </a:prstGeom>
          <a:noFill/>
        </p:spPr>
        <p:txBody>
          <a:bodyPr wrap="none" rtlCol="0">
            <a:spAutoFit/>
          </a:bodyPr>
          <a:lstStyle/>
          <a:p>
            <a:r>
              <a:rPr lang="en-US" b="0" dirty="0">
                <a:solidFill>
                  <a:srgbClr val="008000"/>
                </a:solidFill>
                <a:effectLst/>
                <a:latin typeface="Consolas" panose="020B0609020204030204" pitchFamily="49" charset="0"/>
              </a:rPr>
              <a:t>// Check to see if the employee is eligible for full benefits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employee.flags</a:t>
            </a:r>
            <a:r>
              <a:rPr lang="en-US" b="0" dirty="0">
                <a:solidFill>
                  <a:srgbClr val="000000"/>
                </a:solidFill>
                <a:effectLst/>
                <a:latin typeface="Consolas" panose="020B0609020204030204" pitchFamily="49" charset="0"/>
              </a:rPr>
              <a:t> &amp; HOURLY_FLAG) &amp;&amp; (</a:t>
            </a:r>
            <a:r>
              <a:rPr lang="en-US" b="0" dirty="0" err="1">
                <a:solidFill>
                  <a:srgbClr val="000000"/>
                </a:solidFill>
                <a:effectLst/>
                <a:latin typeface="Consolas" panose="020B0609020204030204" pitchFamily="49" charset="0"/>
              </a:rPr>
              <a:t>employee.age</a:t>
            </a:r>
            <a:r>
              <a:rPr lang="en-US" b="0" dirty="0">
                <a:solidFill>
                  <a:srgbClr val="000000"/>
                </a:solidFill>
                <a:effectLst/>
                <a:latin typeface="Consolas" panose="020B0609020204030204" pitchFamily="49" charset="0"/>
              </a:rPr>
              <a:t> &gt; </a:t>
            </a:r>
            <a:r>
              <a:rPr lang="en-US" b="0" dirty="0">
                <a:solidFill>
                  <a:srgbClr val="098658"/>
                </a:solidFill>
                <a:effectLst/>
                <a:latin typeface="Consolas" panose="020B0609020204030204" pitchFamily="49" charset="0"/>
              </a:rPr>
              <a:t>65</a:t>
            </a:r>
            <a:r>
              <a:rPr lang="en-US" b="0" dirty="0">
                <a:solidFill>
                  <a:srgbClr val="000000"/>
                </a:solidFill>
                <a:effectLst/>
                <a:latin typeface="Consolas" panose="020B0609020204030204" pitchFamily="49" charset="0"/>
              </a:rPr>
              <a:t>))</a:t>
            </a:r>
          </a:p>
          <a:p>
            <a:endParaRPr lang="en-US" dirty="0"/>
          </a:p>
        </p:txBody>
      </p:sp>
      <p:sp>
        <p:nvSpPr>
          <p:cNvPr id="7" name="TextBox 6">
            <a:extLst>
              <a:ext uri="{FF2B5EF4-FFF2-40B4-BE49-F238E27FC236}">
                <a16:creationId xmlns:a16="http://schemas.microsoft.com/office/drawing/2014/main" id="{41FAE650-914B-4575-AC86-6527168B9D4C}"/>
              </a:ext>
            </a:extLst>
          </p:cNvPr>
          <p:cNvSpPr txBox="1"/>
          <p:nvPr/>
        </p:nvSpPr>
        <p:spPr>
          <a:xfrm>
            <a:off x="406400" y="4125149"/>
            <a:ext cx="5376793" cy="646331"/>
          </a:xfrm>
          <a:prstGeom prst="rect">
            <a:avLst/>
          </a:prstGeom>
          <a:noFill/>
        </p:spPr>
        <p:txBody>
          <a:bodyPr wrap="none" rtlCol="0">
            <a:spAutoFit/>
          </a:bodyPr>
          <a:lstStyle/>
          <a:p>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employee.isEligibleForFullBenefits</a:t>
            </a:r>
            <a:r>
              <a:rPr lang="en-US" b="0" dirty="0">
                <a:solidFill>
                  <a:srgbClr val="000000"/>
                </a:solidFill>
                <a:effectLst/>
                <a:latin typeface="Consolas" panose="020B0609020204030204" pitchFamily="49" charset="0"/>
              </a:rPr>
              <a:t>())</a:t>
            </a:r>
          </a:p>
          <a:p>
            <a:endParaRPr lang="en-US" dirty="0"/>
          </a:p>
        </p:txBody>
      </p:sp>
    </p:spTree>
    <p:extLst>
      <p:ext uri="{BB962C8B-B14F-4D97-AF65-F5344CB8AC3E}">
        <p14:creationId xmlns:p14="http://schemas.microsoft.com/office/powerpoint/2010/main" val="2593543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4C98-F16B-4145-9141-CFBF6DDF171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88377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0FC83-99AD-483F-A9EB-69795696B13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60306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56CC2-89B3-4EEC-A45A-681F00903B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30178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C0C71-3E41-4612-96E9-BBFD1798436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6815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B61C0-3B46-40E8-81D0-F15939A8E65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5079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A243E-4441-44E1-A210-B14988CBBA7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6331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1F051D-67BE-4BF4-AB89-7FF4B828D3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880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D5078-F31D-4D69-BDE5-C15FB443A01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0851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E0AF2-9BB0-4987-A557-409E8E7125F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40777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3A17-949B-4F15-B435-04C808FE352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82770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0A3A9-D14D-4567-A60F-4CDE1A9D84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2931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3F9559-5DDD-4E6F-B015-C77E3DC56DFE}"/>
              </a:ext>
            </a:extLst>
          </p:cNvPr>
          <p:cNvSpPr txBox="1"/>
          <p:nvPr/>
        </p:nvSpPr>
        <p:spPr>
          <a:xfrm>
            <a:off x="191728" y="147484"/>
            <a:ext cx="4691349" cy="523220"/>
          </a:xfrm>
          <a:prstGeom prst="rect">
            <a:avLst/>
          </a:prstGeom>
          <a:noFill/>
        </p:spPr>
        <p:txBody>
          <a:bodyPr wrap="none" rtlCol="0">
            <a:spAutoFit/>
          </a:bodyPr>
          <a:lstStyle/>
          <a:p>
            <a:r>
              <a:rPr lang="en-US" sz="2800" b="1" dirty="0"/>
              <a:t>Uncle Bob, CodeAnalyzer.java:</a:t>
            </a:r>
          </a:p>
        </p:txBody>
      </p:sp>
      <p:pic>
        <p:nvPicPr>
          <p:cNvPr id="16" name="Picture 15">
            <a:extLst>
              <a:ext uri="{FF2B5EF4-FFF2-40B4-BE49-F238E27FC236}">
                <a16:creationId xmlns:a16="http://schemas.microsoft.com/office/drawing/2014/main" id="{45264952-EA96-474F-B969-7C6CD237A69D}"/>
              </a:ext>
            </a:extLst>
          </p:cNvPr>
          <p:cNvPicPr>
            <a:picLocks noChangeAspect="1"/>
          </p:cNvPicPr>
          <p:nvPr/>
        </p:nvPicPr>
        <p:blipFill>
          <a:blip r:embed="rId3"/>
          <a:stretch>
            <a:fillRect/>
          </a:stretch>
        </p:blipFill>
        <p:spPr>
          <a:xfrm>
            <a:off x="6625152" y="71437"/>
            <a:ext cx="4848225" cy="6715125"/>
          </a:xfrm>
          <a:prstGeom prst="rect">
            <a:avLst/>
          </a:prstGeom>
        </p:spPr>
      </p:pic>
      <p:pic>
        <p:nvPicPr>
          <p:cNvPr id="18" name="Picture 17">
            <a:extLst>
              <a:ext uri="{FF2B5EF4-FFF2-40B4-BE49-F238E27FC236}">
                <a16:creationId xmlns:a16="http://schemas.microsoft.com/office/drawing/2014/main" id="{4A0AF55A-36D9-4D60-98DB-5FFBD5B2C40D}"/>
              </a:ext>
            </a:extLst>
          </p:cNvPr>
          <p:cNvPicPr>
            <a:picLocks noChangeAspect="1"/>
          </p:cNvPicPr>
          <p:nvPr/>
        </p:nvPicPr>
        <p:blipFill>
          <a:blip r:embed="rId4"/>
          <a:stretch>
            <a:fillRect/>
          </a:stretch>
        </p:blipFill>
        <p:spPr>
          <a:xfrm>
            <a:off x="600075" y="670704"/>
            <a:ext cx="5495925" cy="5962650"/>
          </a:xfrm>
          <a:prstGeom prst="rect">
            <a:avLst/>
          </a:prstGeom>
        </p:spPr>
      </p:pic>
    </p:spTree>
    <p:extLst>
      <p:ext uri="{BB962C8B-B14F-4D97-AF65-F5344CB8AC3E}">
        <p14:creationId xmlns:p14="http://schemas.microsoft.com/office/powerpoint/2010/main" val="2808444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2B801-62BA-4351-BBD2-1DA4B057F49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9216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9D415-E5E1-4D2A-86B5-F3B3A2B163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08621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6D1E6-D082-4EA9-950C-2758B41F3C4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4444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DA31F-DF31-48FC-82BA-FF9652254CA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82431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C59-CE36-4AC8-BA16-B35AC0D2CC5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26932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5D56F-F891-417C-9368-4381E6B303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804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98BE8A-DBD8-4DD1-B72B-A0CD7C1A29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39523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76810-3159-4F75-8D2E-886A63F96B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5976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E506-E9E2-46E7-B5F7-AA2B3BD393B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87066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03ECB-05CB-43DD-98BC-240307C6F8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0807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ACADC-09D9-4AA7-97F0-FDB5B5B812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1142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90F28-267B-4415-87A7-5F319E2F66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0507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B5411-6FBA-4F9A-93E5-1659166548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6081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183F7-D396-429E-AA08-3203970460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46789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9F6E1-2179-42B0-A96D-42BB1BB23C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5540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E661A-C27C-470D-AE57-B99BA42FA5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810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11DF77-2779-4538-9E57-1E553850F3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8679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5F3B2-2FBD-4349-873F-B87C77C536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6277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22F00-5D2D-4B0F-AF47-C1ADDFAC6D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075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50FE00-AF3D-4E3E-9B9D-CA708E47E11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24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A27C-4FC5-4AC7-B126-2E98969962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81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A253C2-4C3B-4B60-B2DC-26F9B40A0D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1805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1463</TotalTime>
  <Words>5108</Words>
  <Application>Microsoft Office PowerPoint</Application>
  <PresentationFormat>Widescreen</PresentationFormat>
  <Paragraphs>378</Paragraphs>
  <Slides>61</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Calibri</vt:lpstr>
      <vt:lpstr>Calibri Light</vt:lpstr>
      <vt:lpstr>Consolas</vt:lpstr>
      <vt:lpstr>IRANSansNum</vt:lpstr>
      <vt:lpstr>Sailec-Bold</vt:lpstr>
      <vt:lpstr>Sailec-Regular</vt:lpstr>
      <vt:lpstr>Speak Pro</vt:lpstr>
      <vt:lpstr>Office Theme</vt:lpstr>
      <vt:lpstr>Clean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Behzad</dc:creator>
  <cp:lastModifiedBy>Behzad</cp:lastModifiedBy>
  <cp:revision>220</cp:revision>
  <dcterms:created xsi:type="dcterms:W3CDTF">2020-11-23T10:06:57Z</dcterms:created>
  <dcterms:modified xsi:type="dcterms:W3CDTF">2020-12-14T13:22:30Z</dcterms:modified>
</cp:coreProperties>
</file>